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7"/>
  </p:notesMasterIdLst>
  <p:sldIdLst>
    <p:sldId id="474" r:id="rId2"/>
    <p:sldId id="261" r:id="rId3"/>
    <p:sldId id="274" r:id="rId4"/>
    <p:sldId id="257" r:id="rId5"/>
    <p:sldId id="258" r:id="rId6"/>
    <p:sldId id="260" r:id="rId7"/>
    <p:sldId id="262" r:id="rId8"/>
    <p:sldId id="263" r:id="rId9"/>
    <p:sldId id="342" r:id="rId10"/>
    <p:sldId id="341" r:id="rId11"/>
    <p:sldId id="268" r:id="rId12"/>
    <p:sldId id="344" r:id="rId13"/>
    <p:sldId id="347" r:id="rId14"/>
    <p:sldId id="345" r:id="rId15"/>
    <p:sldId id="348" r:id="rId16"/>
    <p:sldId id="343" r:id="rId17"/>
    <p:sldId id="349" r:id="rId18"/>
    <p:sldId id="346" r:id="rId19"/>
    <p:sldId id="350" r:id="rId20"/>
    <p:sldId id="351" r:id="rId21"/>
    <p:sldId id="475" r:id="rId22"/>
    <p:sldId id="256" r:id="rId23"/>
    <p:sldId id="355" r:id="rId24"/>
    <p:sldId id="356" r:id="rId25"/>
    <p:sldId id="264" r:id="rId26"/>
    <p:sldId id="380" r:id="rId27"/>
    <p:sldId id="381" r:id="rId28"/>
    <p:sldId id="382" r:id="rId29"/>
    <p:sldId id="383" r:id="rId30"/>
    <p:sldId id="384" r:id="rId31"/>
    <p:sldId id="385" r:id="rId32"/>
    <p:sldId id="386" r:id="rId33"/>
    <p:sldId id="387" r:id="rId34"/>
    <p:sldId id="388" r:id="rId35"/>
    <p:sldId id="389" r:id="rId36"/>
    <p:sldId id="391" r:id="rId37"/>
    <p:sldId id="392" r:id="rId38"/>
    <p:sldId id="476" r:id="rId39"/>
    <p:sldId id="394" r:id="rId40"/>
    <p:sldId id="395" r:id="rId41"/>
    <p:sldId id="396" r:id="rId42"/>
    <p:sldId id="397" r:id="rId43"/>
    <p:sldId id="398" r:id="rId44"/>
    <p:sldId id="399" r:id="rId45"/>
    <p:sldId id="400" r:id="rId46"/>
    <p:sldId id="401" r:id="rId47"/>
    <p:sldId id="402" r:id="rId48"/>
    <p:sldId id="415" r:id="rId49"/>
    <p:sldId id="404" r:id="rId50"/>
    <p:sldId id="416" r:id="rId51"/>
    <p:sldId id="417" r:id="rId52"/>
    <p:sldId id="403" r:id="rId53"/>
    <p:sldId id="405" r:id="rId54"/>
    <p:sldId id="406" r:id="rId55"/>
    <p:sldId id="407" r:id="rId56"/>
    <p:sldId id="408" r:id="rId57"/>
    <p:sldId id="409" r:id="rId58"/>
    <p:sldId id="410" r:id="rId59"/>
    <p:sldId id="411" r:id="rId60"/>
    <p:sldId id="412" r:id="rId61"/>
    <p:sldId id="413" r:id="rId62"/>
    <p:sldId id="414" r:id="rId63"/>
    <p:sldId id="418" r:id="rId64"/>
    <p:sldId id="419" r:id="rId65"/>
    <p:sldId id="420" r:id="rId66"/>
    <p:sldId id="421" r:id="rId67"/>
    <p:sldId id="422" r:id="rId68"/>
    <p:sldId id="423" r:id="rId69"/>
    <p:sldId id="424" r:id="rId70"/>
    <p:sldId id="425" r:id="rId71"/>
    <p:sldId id="426" r:id="rId72"/>
    <p:sldId id="427" r:id="rId73"/>
    <p:sldId id="428" r:id="rId74"/>
    <p:sldId id="429" r:id="rId75"/>
    <p:sldId id="430" r:id="rId76"/>
    <p:sldId id="477" r:id="rId77"/>
    <p:sldId id="432" r:id="rId78"/>
    <p:sldId id="433" r:id="rId79"/>
    <p:sldId id="434" r:id="rId80"/>
    <p:sldId id="435" r:id="rId81"/>
    <p:sldId id="436" r:id="rId82"/>
    <p:sldId id="437" r:id="rId83"/>
    <p:sldId id="438" r:id="rId84"/>
    <p:sldId id="439" r:id="rId85"/>
    <p:sldId id="440" r:id="rId86"/>
    <p:sldId id="441" r:id="rId87"/>
    <p:sldId id="442" r:id="rId88"/>
    <p:sldId id="443" r:id="rId89"/>
    <p:sldId id="444" r:id="rId90"/>
    <p:sldId id="445" r:id="rId91"/>
    <p:sldId id="446" r:id="rId92"/>
    <p:sldId id="447" r:id="rId93"/>
    <p:sldId id="448" r:id="rId94"/>
    <p:sldId id="449" r:id="rId95"/>
    <p:sldId id="450" r:id="rId96"/>
    <p:sldId id="451" r:id="rId97"/>
    <p:sldId id="452" r:id="rId98"/>
    <p:sldId id="453" r:id="rId99"/>
    <p:sldId id="454" r:id="rId100"/>
    <p:sldId id="455" r:id="rId101"/>
    <p:sldId id="456" r:id="rId102"/>
    <p:sldId id="457" r:id="rId103"/>
    <p:sldId id="458" r:id="rId104"/>
    <p:sldId id="459" r:id="rId105"/>
    <p:sldId id="460" r:id="rId106"/>
    <p:sldId id="461" r:id="rId107"/>
    <p:sldId id="462" r:id="rId108"/>
    <p:sldId id="463" r:id="rId109"/>
    <p:sldId id="464" r:id="rId110"/>
    <p:sldId id="465" r:id="rId111"/>
    <p:sldId id="466" r:id="rId112"/>
    <p:sldId id="467" r:id="rId113"/>
    <p:sldId id="468" r:id="rId114"/>
    <p:sldId id="469" r:id="rId115"/>
    <p:sldId id="470" r:id="rId116"/>
    <p:sldId id="471" r:id="rId117"/>
    <p:sldId id="472" r:id="rId118"/>
    <p:sldId id="473" r:id="rId119"/>
    <p:sldId id="478" r:id="rId120"/>
    <p:sldId id="480" r:id="rId121"/>
    <p:sldId id="482" r:id="rId122"/>
    <p:sldId id="483" r:id="rId123"/>
    <p:sldId id="484" r:id="rId124"/>
    <p:sldId id="485" r:id="rId125"/>
    <p:sldId id="479"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p:cViewPr>
        <p:scale>
          <a:sx n="50" d="100"/>
          <a:sy n="50" d="100"/>
        </p:scale>
        <p:origin x="1416"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36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7909D-0322-4767-B265-891B1087117C}" type="datetimeFigureOut">
              <a:rPr lang="en-GB" smtClean="0"/>
              <a:t>31/10/2023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75648-20B5-413A-A92B-C213162BD6C8}" type="slidenum">
              <a:rPr lang="en-GB" smtClean="0"/>
              <a:t>‹#›</a:t>
            </a:fld>
            <a:endParaRPr lang="en-GB"/>
          </a:p>
        </p:txBody>
      </p:sp>
    </p:spTree>
    <p:extLst>
      <p:ext uri="{BB962C8B-B14F-4D97-AF65-F5344CB8AC3E}">
        <p14:creationId xmlns:p14="http://schemas.microsoft.com/office/powerpoint/2010/main" val="9425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260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0975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76391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3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422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741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077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468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8532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2796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482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3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4b4a8311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4b4a831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3756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0194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1433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60853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33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87110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674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7990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7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06935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3796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161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68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3982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4fac2157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4fac2157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36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4012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342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6478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1149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3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5564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826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3476ef1b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3476ef1b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425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4fac2157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4fac2157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463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65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467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3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4fac2157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f4fac2157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653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42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7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07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46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7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463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659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467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191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752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9586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16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70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758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808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588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828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7077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567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004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fc568fd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fc568fd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2172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4775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7639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422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7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07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468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8532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279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48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313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375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0194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1433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60853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73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463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659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4678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1919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7527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95860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163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29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709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7581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8085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588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828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7077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567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0044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2172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47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9144268" y="3666967"/>
            <a:ext cx="5985881" cy="600954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rot="-5400000">
            <a:off x="300517" y="-300517"/>
            <a:ext cx="3818572" cy="44196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rot="5400000">
            <a:off x="9995599" y="-830516"/>
            <a:ext cx="2485852" cy="247181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953467" y="2583333"/>
            <a:ext cx="7784400" cy="2396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8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3" name="Google Shape;13;p2"/>
          <p:cNvSpPr txBox="1">
            <a:spLocks noGrp="1"/>
          </p:cNvSpPr>
          <p:nvPr>
            <p:ph type="subTitle" idx="1"/>
          </p:nvPr>
        </p:nvSpPr>
        <p:spPr>
          <a:xfrm>
            <a:off x="953467" y="5619867"/>
            <a:ext cx="7784400" cy="52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99906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accent1"/>
            </a:gs>
            <a:gs pos="79000">
              <a:schemeClr val="lt1"/>
            </a:gs>
            <a:gs pos="100000">
              <a:schemeClr val="accent6"/>
            </a:gs>
          </a:gsLst>
          <a:lin ang="18900044"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67">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514961" y="-681569"/>
            <a:ext cx="2936844" cy="343066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6"/>
          <p:cNvSpPr/>
          <p:nvPr/>
        </p:nvSpPr>
        <p:spPr>
          <a:xfrm>
            <a:off x="11006800" y="5665967"/>
            <a:ext cx="2455229" cy="246501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6"/>
          <p:cNvSpPr/>
          <p:nvPr/>
        </p:nvSpPr>
        <p:spPr>
          <a:xfrm rot="-925259">
            <a:off x="9066811" y="-699466"/>
            <a:ext cx="3712907" cy="4297303"/>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4614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accent1"/>
            </a:gs>
            <a:gs pos="79000">
              <a:schemeClr val="lt1"/>
            </a:gs>
            <a:gs pos="100000">
              <a:schemeClr val="accent6"/>
            </a:gs>
          </a:gsLst>
          <a:lin ang="13500032" scaled="0"/>
        </a:gradFill>
        <a:effectLst/>
      </p:bgPr>
    </p:bg>
    <p:spTree>
      <p:nvGrpSpPr>
        <p:cNvPr id="1" name="Shape 319"/>
        <p:cNvGrpSpPr/>
        <p:nvPr/>
      </p:nvGrpSpPr>
      <p:grpSpPr>
        <a:xfrm>
          <a:off x="0" y="0"/>
          <a:ext cx="0" cy="0"/>
          <a:chOff x="0" y="0"/>
          <a:chExt cx="0" cy="0"/>
        </a:xfrm>
      </p:grpSpPr>
      <p:sp>
        <p:nvSpPr>
          <p:cNvPr id="320" name="Google Shape;320;p43"/>
          <p:cNvSpPr/>
          <p:nvPr/>
        </p:nvSpPr>
        <p:spPr>
          <a:xfrm rot="5400000">
            <a:off x="9353196" y="4034654"/>
            <a:ext cx="2820091" cy="326396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43"/>
          <p:cNvSpPr/>
          <p:nvPr/>
        </p:nvSpPr>
        <p:spPr>
          <a:xfrm rot="-5400000">
            <a:off x="-70204" y="-600546"/>
            <a:ext cx="2820091" cy="326396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2" name="Google Shape;322;p43"/>
          <p:cNvSpPr/>
          <p:nvPr/>
        </p:nvSpPr>
        <p:spPr>
          <a:xfrm>
            <a:off x="-1362999" y="5544574"/>
            <a:ext cx="2700788" cy="271154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3" name="Google Shape;323;p43"/>
          <p:cNvSpPr txBox="1">
            <a:spLocks noGrp="1"/>
          </p:cNvSpPr>
          <p:nvPr>
            <p:ph type="title"/>
          </p:nvPr>
        </p:nvSpPr>
        <p:spPr>
          <a:xfrm>
            <a:off x="960000"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4" name="Google Shape;324;p43"/>
          <p:cNvSpPr txBox="1">
            <a:spLocks noGrp="1"/>
          </p:cNvSpPr>
          <p:nvPr>
            <p:ph type="subTitle" idx="1"/>
          </p:nvPr>
        </p:nvSpPr>
        <p:spPr>
          <a:xfrm>
            <a:off x="960000" y="3025833"/>
            <a:ext cx="3074000" cy="646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43"/>
          <p:cNvSpPr txBox="1">
            <a:spLocks noGrp="1"/>
          </p:cNvSpPr>
          <p:nvPr>
            <p:ph type="title" idx="2"/>
          </p:nvPr>
        </p:nvSpPr>
        <p:spPr>
          <a:xfrm>
            <a:off x="4559025"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6" name="Google Shape;326;p43"/>
          <p:cNvSpPr txBox="1">
            <a:spLocks noGrp="1"/>
          </p:cNvSpPr>
          <p:nvPr>
            <p:ph type="subTitle" idx="3"/>
          </p:nvPr>
        </p:nvSpPr>
        <p:spPr>
          <a:xfrm>
            <a:off x="4559025" y="3025833"/>
            <a:ext cx="3074000" cy="646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3"/>
          <p:cNvSpPr txBox="1">
            <a:spLocks noGrp="1"/>
          </p:cNvSpPr>
          <p:nvPr>
            <p:ph type="title" idx="4"/>
          </p:nvPr>
        </p:nvSpPr>
        <p:spPr>
          <a:xfrm>
            <a:off x="960000" y="4256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8" name="Google Shape;328;p43"/>
          <p:cNvSpPr txBox="1">
            <a:spLocks noGrp="1"/>
          </p:cNvSpPr>
          <p:nvPr>
            <p:ph type="subTitle" idx="5"/>
          </p:nvPr>
        </p:nvSpPr>
        <p:spPr>
          <a:xfrm>
            <a:off x="960000" y="5038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43"/>
          <p:cNvSpPr txBox="1">
            <a:spLocks noGrp="1"/>
          </p:cNvSpPr>
          <p:nvPr>
            <p:ph type="title" idx="6"/>
          </p:nvPr>
        </p:nvSpPr>
        <p:spPr>
          <a:xfrm>
            <a:off x="4559025" y="4256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0" name="Google Shape;330;p43"/>
          <p:cNvSpPr txBox="1">
            <a:spLocks noGrp="1"/>
          </p:cNvSpPr>
          <p:nvPr>
            <p:ph type="subTitle" idx="7"/>
          </p:nvPr>
        </p:nvSpPr>
        <p:spPr>
          <a:xfrm>
            <a:off x="4559025" y="5038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3"/>
          <p:cNvSpPr txBox="1">
            <a:spLocks noGrp="1"/>
          </p:cNvSpPr>
          <p:nvPr>
            <p:ph type="title" idx="8"/>
          </p:nvPr>
        </p:nvSpPr>
        <p:spPr>
          <a:xfrm>
            <a:off x="8158060"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2" name="Google Shape;332;p43"/>
          <p:cNvSpPr txBox="1">
            <a:spLocks noGrp="1"/>
          </p:cNvSpPr>
          <p:nvPr>
            <p:ph type="subTitle" idx="9"/>
          </p:nvPr>
        </p:nvSpPr>
        <p:spPr>
          <a:xfrm>
            <a:off x="8158060" y="30258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43"/>
          <p:cNvSpPr txBox="1">
            <a:spLocks noGrp="1"/>
          </p:cNvSpPr>
          <p:nvPr>
            <p:ph type="title" idx="13"/>
          </p:nvPr>
        </p:nvSpPr>
        <p:spPr>
          <a:xfrm>
            <a:off x="8158060" y="4256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4" name="Google Shape;334;p43"/>
          <p:cNvSpPr txBox="1">
            <a:spLocks noGrp="1"/>
          </p:cNvSpPr>
          <p:nvPr>
            <p:ph type="subTitle" idx="14"/>
          </p:nvPr>
        </p:nvSpPr>
        <p:spPr>
          <a:xfrm>
            <a:off x="8158060" y="5038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4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863741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bg>
      <p:bgPr>
        <a:gradFill>
          <a:gsLst>
            <a:gs pos="0">
              <a:schemeClr val="accent1"/>
            </a:gs>
            <a:gs pos="79000">
              <a:schemeClr val="lt1"/>
            </a:gs>
            <a:gs pos="100000">
              <a:schemeClr val="accent6"/>
            </a:gs>
          </a:gsLst>
          <a:lin ang="13500032" scaled="0"/>
        </a:gradFill>
        <a:effectLst/>
      </p:bgPr>
    </p:bg>
    <p:spTree>
      <p:nvGrpSpPr>
        <p:cNvPr id="1" name="Shape 86"/>
        <p:cNvGrpSpPr/>
        <p:nvPr/>
      </p:nvGrpSpPr>
      <p:grpSpPr>
        <a:xfrm>
          <a:off x="0" y="0"/>
          <a:ext cx="0" cy="0"/>
          <a:chOff x="0" y="0"/>
          <a:chExt cx="0" cy="0"/>
        </a:xfrm>
      </p:grpSpPr>
      <p:sp>
        <p:nvSpPr>
          <p:cNvPr id="87" name="Google Shape;87;p14"/>
          <p:cNvSpPr/>
          <p:nvPr/>
        </p:nvSpPr>
        <p:spPr>
          <a:xfrm rot="-5400000">
            <a:off x="10239834" y="4643161"/>
            <a:ext cx="3574367" cy="358860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gradFill>
            <a:gsLst>
              <a:gs pos="0">
                <a:srgbClr val="FFFFFF">
                  <a:alpha val="0"/>
                  <a:alpha val="28130"/>
                </a:srgbClr>
              </a:gs>
              <a:gs pos="100000">
                <a:srgbClr val="FFFFFF">
                  <a:alpha val="28235"/>
                  <a:alpha val="28130"/>
                </a:srgbClr>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14"/>
          <p:cNvSpPr/>
          <p:nvPr/>
        </p:nvSpPr>
        <p:spPr>
          <a:xfrm rot="4243771" flipH="1">
            <a:off x="-259400" y="-523950"/>
            <a:ext cx="2420733" cy="279491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gradFill>
            <a:gsLst>
              <a:gs pos="0">
                <a:srgbClr val="FFFFFF">
                  <a:alpha val="0"/>
                  <a:alpha val="0"/>
                </a:srgbClr>
              </a:gs>
              <a:gs pos="100000">
                <a:srgbClr val="FFFFFF">
                  <a:alpha val="28235"/>
                  <a:alpha val="0"/>
                </a:srgbClr>
              </a:gs>
            </a:gsLst>
            <a:lin ang="2698631"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4">
            <a:hlinkClick r:id="rId2" action="ppaction://hlinksldjump"/>
          </p:cNvPr>
          <p:cNvSpPr txBox="1">
            <a:spLocks noGrp="1"/>
          </p:cNvSpPr>
          <p:nvPr>
            <p:ph type="title"/>
          </p:nvPr>
        </p:nvSpPr>
        <p:spPr>
          <a:xfrm>
            <a:off x="3250633" y="1988533"/>
            <a:ext cx="3347200" cy="96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0" name="Google Shape;90;p14">
            <a:hlinkClick r:id="rId2" action="ppaction://hlinksldjump"/>
          </p:cNvPr>
          <p:cNvSpPr txBox="1">
            <a:spLocks noGrp="1"/>
          </p:cNvSpPr>
          <p:nvPr>
            <p:ph type="title" idx="2" hasCustomPrompt="1"/>
          </p:nvPr>
        </p:nvSpPr>
        <p:spPr>
          <a:xfrm>
            <a:off x="1988671" y="2132367"/>
            <a:ext cx="108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1" name="Google Shape;91;p14">
            <a:hlinkClick r:id="rId2" action="ppaction://hlinksldjump"/>
          </p:cNvPr>
          <p:cNvSpPr txBox="1">
            <a:spLocks noGrp="1"/>
          </p:cNvSpPr>
          <p:nvPr>
            <p:ph type="subTitle" idx="1"/>
          </p:nvPr>
        </p:nvSpPr>
        <p:spPr>
          <a:xfrm>
            <a:off x="6778788" y="21323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4">
            <a:hlinkClick r:id="" action="ppaction://noaction"/>
          </p:cNvPr>
          <p:cNvSpPr txBox="1">
            <a:spLocks noGrp="1"/>
          </p:cNvSpPr>
          <p:nvPr>
            <p:ph type="title" idx="3"/>
          </p:nvPr>
        </p:nvSpPr>
        <p:spPr>
          <a:xfrm>
            <a:off x="3250633" y="3444567"/>
            <a:ext cx="3352800" cy="96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3" name="Google Shape;93;p14">
            <a:hlinkClick r:id="" action="ppaction://noaction"/>
          </p:cNvPr>
          <p:cNvSpPr txBox="1">
            <a:spLocks noGrp="1"/>
          </p:cNvSpPr>
          <p:nvPr>
            <p:ph type="title" idx="4" hasCustomPrompt="1"/>
          </p:nvPr>
        </p:nvSpPr>
        <p:spPr>
          <a:xfrm>
            <a:off x="1988671" y="3580751"/>
            <a:ext cx="108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4" name="Google Shape;94;p14">
            <a:hlinkClick r:id="" action="ppaction://noaction"/>
          </p:cNvPr>
          <p:cNvSpPr txBox="1">
            <a:spLocks noGrp="1"/>
          </p:cNvSpPr>
          <p:nvPr>
            <p:ph type="subTitle" idx="5"/>
          </p:nvPr>
        </p:nvSpPr>
        <p:spPr>
          <a:xfrm>
            <a:off x="6778788" y="360184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4">
            <a:hlinkClick r:id="" action="ppaction://noaction"/>
          </p:cNvPr>
          <p:cNvSpPr txBox="1">
            <a:spLocks noGrp="1"/>
          </p:cNvSpPr>
          <p:nvPr>
            <p:ph type="title" idx="6"/>
          </p:nvPr>
        </p:nvSpPr>
        <p:spPr>
          <a:xfrm>
            <a:off x="3250633" y="4900400"/>
            <a:ext cx="3352800" cy="96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6" name="Google Shape;96;p14">
            <a:hlinkClick r:id="" action="ppaction://noaction"/>
          </p:cNvPr>
          <p:cNvSpPr txBox="1">
            <a:spLocks noGrp="1"/>
          </p:cNvSpPr>
          <p:nvPr>
            <p:ph type="title" idx="7" hasCustomPrompt="1"/>
          </p:nvPr>
        </p:nvSpPr>
        <p:spPr>
          <a:xfrm>
            <a:off x="1988671" y="5044733"/>
            <a:ext cx="1089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7" name="Google Shape;97;p14">
            <a:hlinkClick r:id="" action="ppaction://noaction"/>
          </p:cNvPr>
          <p:cNvSpPr txBox="1">
            <a:spLocks noGrp="1"/>
          </p:cNvSpPr>
          <p:nvPr>
            <p:ph type="subTitle" idx="8"/>
          </p:nvPr>
        </p:nvSpPr>
        <p:spPr>
          <a:xfrm>
            <a:off x="6778788" y="50481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8" name="Google Shape;98;p14"/>
          <p:cNvSpPr txBox="1">
            <a:spLocks noGrp="1"/>
          </p:cNvSpPr>
          <p:nvPr>
            <p:ph type="title" idx="9"/>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600601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chemeClr val="accent1"/>
            </a:gs>
            <a:gs pos="79000">
              <a:schemeClr val="lt1"/>
            </a:gs>
            <a:gs pos="100000">
              <a:schemeClr val="accent6"/>
            </a:gs>
          </a:gsLst>
          <a:lin ang="18900044" scaled="0"/>
        </a:gra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9508201" y="4024767"/>
            <a:ext cx="5630225" cy="565265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8"/>
          <p:cNvSpPr/>
          <p:nvPr/>
        </p:nvSpPr>
        <p:spPr>
          <a:xfrm rot="10800000" flipH="1">
            <a:off x="-2843033" y="-3021500"/>
            <a:ext cx="5630225" cy="565265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8"/>
          <p:cNvSpPr/>
          <p:nvPr/>
        </p:nvSpPr>
        <p:spPr>
          <a:xfrm rot="9099793" flipH="1">
            <a:off x="9152149" y="-1284382"/>
            <a:ext cx="3738561" cy="4367195"/>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8"/>
          <p:cNvSpPr/>
          <p:nvPr/>
        </p:nvSpPr>
        <p:spPr>
          <a:xfrm rot="-1345006" flipH="1">
            <a:off x="-1244450" y="3008692"/>
            <a:ext cx="4656435" cy="5439585"/>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1765400" y="1742800"/>
            <a:ext cx="86612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666">
                <a:solidFill>
                  <a:schemeClr val="lt2"/>
                </a:solidFill>
                <a:latin typeface="Days One"/>
                <a:ea typeface="Days One"/>
                <a:cs typeface="Days One"/>
                <a:sym typeface="Days One"/>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47687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802533" y="5264433"/>
            <a:ext cx="4135464" cy="4151939"/>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3"/>
          <p:cNvSpPr/>
          <p:nvPr/>
        </p:nvSpPr>
        <p:spPr>
          <a:xfrm rot="-3516704">
            <a:off x="8955929" y="-739505"/>
            <a:ext cx="4565185" cy="533308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p:nvPr/>
        </p:nvSpPr>
        <p:spPr>
          <a:xfrm rot="2126950">
            <a:off x="55519" y="-1845457"/>
            <a:ext cx="3659525" cy="3638753"/>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3"/>
          <p:cNvSpPr txBox="1">
            <a:spLocks noGrp="1"/>
          </p:cNvSpPr>
          <p:nvPr>
            <p:ph type="title"/>
          </p:nvPr>
        </p:nvSpPr>
        <p:spPr>
          <a:xfrm>
            <a:off x="960000" y="2715967"/>
            <a:ext cx="5606800" cy="1634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solidFill>
                  <a:schemeClr val="lt2"/>
                </a:solidFill>
                <a:latin typeface="Days One"/>
                <a:ea typeface="Days One"/>
                <a:cs typeface="Days One"/>
                <a:sym typeface="Days One"/>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title" idx="2" hasCustomPrompt="1"/>
          </p:nvPr>
        </p:nvSpPr>
        <p:spPr>
          <a:xfrm>
            <a:off x="960000" y="1593567"/>
            <a:ext cx="5606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2"/>
                </a:solidFill>
                <a:latin typeface="Days One"/>
                <a:ea typeface="Days One"/>
                <a:cs typeface="Days One"/>
                <a:sym typeface="Days On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0" name="Google Shape;20;p3"/>
          <p:cNvSpPr txBox="1">
            <a:spLocks noGrp="1"/>
          </p:cNvSpPr>
          <p:nvPr>
            <p:ph type="subTitle" idx="1"/>
          </p:nvPr>
        </p:nvSpPr>
        <p:spPr>
          <a:xfrm>
            <a:off x="960000" y="4739633"/>
            <a:ext cx="5813600" cy="5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9819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10575001" y="5284501"/>
            <a:ext cx="2963257" cy="2975063"/>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p:nvPr/>
        </p:nvSpPr>
        <p:spPr>
          <a:xfrm rot="-5400000">
            <a:off x="279791" y="-305732"/>
            <a:ext cx="3555181" cy="4114752"/>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4"/>
          <p:cNvSpPr/>
          <p:nvPr/>
        </p:nvSpPr>
        <p:spPr>
          <a:xfrm rot="-6299994">
            <a:off x="-219141" y="5129453"/>
            <a:ext cx="2953164" cy="2936492"/>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4"/>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960000" y="1435100"/>
            <a:ext cx="10272000" cy="46568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lt2"/>
              </a:buClr>
              <a:buSzPts val="1200"/>
              <a:buAutoNum type="arabicPeriod"/>
              <a:defRPr sz="1533">
                <a:solidFill>
                  <a:schemeClr val="lt2"/>
                </a:solidFill>
                <a:latin typeface="Lato"/>
                <a:ea typeface="Lato"/>
                <a:cs typeface="Lato"/>
                <a:sym typeface="Lato"/>
              </a:defRPr>
            </a:lvl1pPr>
            <a:lvl2pPr marL="1219170" lvl="1" indent="-40639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828754" lvl="2" indent="-40639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2438339" lvl="3" indent="-40639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3047924" lvl="4" indent="-40639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3657509" lvl="5" indent="-40639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4267093" lvl="6" indent="-40639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4876678" lvl="7" indent="-40639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5486263" lvl="8" indent="-40639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extLst>
      <p:ext uri="{BB962C8B-B14F-4D97-AF65-F5344CB8AC3E}">
        <p14:creationId xmlns:p14="http://schemas.microsoft.com/office/powerpoint/2010/main" val="1471570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2" name="Google Shape;42;p7"/>
          <p:cNvSpPr/>
          <p:nvPr/>
        </p:nvSpPr>
        <p:spPr>
          <a:xfrm rot="1451954">
            <a:off x="8225607" y="2798197"/>
            <a:ext cx="4723479" cy="5517724"/>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7"/>
          <p:cNvSpPr/>
          <p:nvPr/>
        </p:nvSpPr>
        <p:spPr>
          <a:xfrm>
            <a:off x="10397200" y="-1208500"/>
            <a:ext cx="3268003" cy="328102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7"/>
          <p:cNvSpPr/>
          <p:nvPr/>
        </p:nvSpPr>
        <p:spPr>
          <a:xfrm rot="-2278797">
            <a:off x="-1755561" y="174781"/>
            <a:ext cx="3019136" cy="30020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7"/>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960000" y="1609967"/>
            <a:ext cx="7301200" cy="356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lt2"/>
              </a:buClr>
              <a:buSzPts val="1200"/>
              <a:buFont typeface="Lato"/>
              <a:buChar char="●"/>
              <a:defRPr sz="2133">
                <a:solidFill>
                  <a:schemeClr val="lt2"/>
                </a:solidFill>
                <a:latin typeface="Poppins"/>
                <a:ea typeface="Poppins"/>
                <a:cs typeface="Poppins"/>
                <a:sym typeface="Poppins"/>
              </a:defRPr>
            </a:lvl1pPr>
            <a:lvl2pPr marL="1219170" lvl="1" indent="-406390" rtl="0">
              <a:lnSpc>
                <a:spcPct val="115000"/>
              </a:lnSpc>
              <a:spcBef>
                <a:spcPts val="2133"/>
              </a:spcBef>
              <a:spcAft>
                <a:spcPts val="0"/>
              </a:spcAft>
              <a:buClr>
                <a:schemeClr val="lt2"/>
              </a:buClr>
              <a:buSzPts val="1200"/>
              <a:buFont typeface="Roboto Condensed Light"/>
              <a:buChar char="○"/>
              <a:defRPr>
                <a:solidFill>
                  <a:schemeClr val="lt2"/>
                </a:solidFill>
              </a:defRPr>
            </a:lvl2pPr>
            <a:lvl3pPr marL="1828754" lvl="2" indent="-406390" rtl="0">
              <a:lnSpc>
                <a:spcPct val="115000"/>
              </a:lnSpc>
              <a:spcBef>
                <a:spcPts val="0"/>
              </a:spcBef>
              <a:spcAft>
                <a:spcPts val="0"/>
              </a:spcAft>
              <a:buClr>
                <a:schemeClr val="lt2"/>
              </a:buClr>
              <a:buSzPts val="1200"/>
              <a:buFont typeface="Roboto Condensed Light"/>
              <a:buChar char="■"/>
              <a:defRPr>
                <a:solidFill>
                  <a:schemeClr val="lt2"/>
                </a:solidFill>
              </a:defRPr>
            </a:lvl3pPr>
            <a:lvl4pPr marL="2438339" lvl="3" indent="-406390" rtl="0">
              <a:lnSpc>
                <a:spcPct val="115000"/>
              </a:lnSpc>
              <a:spcBef>
                <a:spcPts val="0"/>
              </a:spcBef>
              <a:spcAft>
                <a:spcPts val="0"/>
              </a:spcAft>
              <a:buClr>
                <a:schemeClr val="lt2"/>
              </a:buClr>
              <a:buSzPts val="1200"/>
              <a:buFont typeface="Roboto Condensed Light"/>
              <a:buChar char="●"/>
              <a:defRPr>
                <a:solidFill>
                  <a:schemeClr val="lt2"/>
                </a:solidFill>
              </a:defRPr>
            </a:lvl4pPr>
            <a:lvl5pPr marL="3047924" lvl="4" indent="-406390" rtl="0">
              <a:lnSpc>
                <a:spcPct val="115000"/>
              </a:lnSpc>
              <a:spcBef>
                <a:spcPts val="0"/>
              </a:spcBef>
              <a:spcAft>
                <a:spcPts val="0"/>
              </a:spcAft>
              <a:buClr>
                <a:schemeClr val="lt2"/>
              </a:buClr>
              <a:buSzPts val="1200"/>
              <a:buFont typeface="Roboto Condensed Light"/>
              <a:buChar char="○"/>
              <a:defRPr>
                <a:solidFill>
                  <a:schemeClr val="lt2"/>
                </a:solidFill>
              </a:defRPr>
            </a:lvl5pPr>
            <a:lvl6pPr marL="3657509" lvl="5" indent="-406390" rtl="0">
              <a:lnSpc>
                <a:spcPct val="115000"/>
              </a:lnSpc>
              <a:spcBef>
                <a:spcPts val="0"/>
              </a:spcBef>
              <a:spcAft>
                <a:spcPts val="0"/>
              </a:spcAft>
              <a:buClr>
                <a:schemeClr val="lt2"/>
              </a:buClr>
              <a:buSzPts val="1200"/>
              <a:buFont typeface="Roboto Condensed Light"/>
              <a:buChar char="■"/>
              <a:defRPr>
                <a:solidFill>
                  <a:schemeClr val="lt2"/>
                </a:solidFill>
              </a:defRPr>
            </a:lvl6pPr>
            <a:lvl7pPr marL="4267093" lvl="6" indent="-406390" rtl="0">
              <a:lnSpc>
                <a:spcPct val="115000"/>
              </a:lnSpc>
              <a:spcBef>
                <a:spcPts val="0"/>
              </a:spcBef>
              <a:spcAft>
                <a:spcPts val="0"/>
              </a:spcAft>
              <a:buClr>
                <a:schemeClr val="lt2"/>
              </a:buClr>
              <a:buSzPts val="1200"/>
              <a:buFont typeface="Roboto Condensed Light"/>
              <a:buChar char="●"/>
              <a:defRPr>
                <a:solidFill>
                  <a:schemeClr val="lt2"/>
                </a:solidFill>
              </a:defRPr>
            </a:lvl7pPr>
            <a:lvl8pPr marL="4876678" lvl="7" indent="-406390" rtl="0">
              <a:lnSpc>
                <a:spcPct val="115000"/>
              </a:lnSpc>
              <a:spcBef>
                <a:spcPts val="0"/>
              </a:spcBef>
              <a:spcAft>
                <a:spcPts val="0"/>
              </a:spcAft>
              <a:buClr>
                <a:schemeClr val="lt2"/>
              </a:buClr>
              <a:buSzPts val="1200"/>
              <a:buFont typeface="Roboto Condensed Light"/>
              <a:buChar char="○"/>
              <a:defRPr>
                <a:solidFill>
                  <a:schemeClr val="lt2"/>
                </a:solidFill>
              </a:defRPr>
            </a:lvl8pPr>
            <a:lvl9pPr marL="5486263" lvl="8" indent="-40639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extLst>
      <p:ext uri="{BB962C8B-B14F-4D97-AF65-F5344CB8AC3E}">
        <p14:creationId xmlns:p14="http://schemas.microsoft.com/office/powerpoint/2010/main" val="251108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chemeClr val="accent1"/>
            </a:gs>
            <a:gs pos="79000">
              <a:schemeClr val="lt1"/>
            </a:gs>
            <a:gs pos="100000">
              <a:schemeClr val="accent6"/>
            </a:gs>
          </a:gsLst>
          <a:lin ang="8099331" scaled="0"/>
        </a:gradFill>
        <a:effectLst/>
      </p:bgPr>
    </p:bg>
    <p:spTree>
      <p:nvGrpSpPr>
        <p:cNvPr id="1" name="Shape 70"/>
        <p:cNvGrpSpPr/>
        <p:nvPr/>
      </p:nvGrpSpPr>
      <p:grpSpPr>
        <a:xfrm>
          <a:off x="0" y="0"/>
          <a:ext cx="0" cy="0"/>
          <a:chOff x="0" y="0"/>
          <a:chExt cx="0" cy="0"/>
        </a:xfrm>
      </p:grpSpPr>
      <p:sp>
        <p:nvSpPr>
          <p:cNvPr id="71" name="Google Shape;71;p13"/>
          <p:cNvSpPr/>
          <p:nvPr/>
        </p:nvSpPr>
        <p:spPr>
          <a:xfrm>
            <a:off x="-2384700" y="1767927"/>
            <a:ext cx="3574367" cy="358860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3"/>
          <p:cNvSpPr/>
          <p:nvPr/>
        </p:nvSpPr>
        <p:spPr>
          <a:xfrm rot="-4243771">
            <a:off x="10028167" y="-433417"/>
            <a:ext cx="2420733" cy="279491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3"/>
          <p:cNvSpPr txBox="1">
            <a:spLocks noGrp="1"/>
          </p:cNvSpPr>
          <p:nvPr>
            <p:ph type="title"/>
          </p:nvPr>
        </p:nvSpPr>
        <p:spPr>
          <a:xfrm>
            <a:off x="2347888" y="2102340"/>
            <a:ext cx="34596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4" name="Google Shape;74;p13"/>
          <p:cNvSpPr txBox="1">
            <a:spLocks noGrp="1"/>
          </p:cNvSpPr>
          <p:nvPr>
            <p:ph type="title" idx="2" hasCustomPrompt="1"/>
          </p:nvPr>
        </p:nvSpPr>
        <p:spPr>
          <a:xfrm>
            <a:off x="1189704" y="2132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5" name="Google Shape;75;p13"/>
          <p:cNvSpPr txBox="1">
            <a:spLocks noGrp="1"/>
          </p:cNvSpPr>
          <p:nvPr>
            <p:ph type="subTitle" idx="1"/>
          </p:nvPr>
        </p:nvSpPr>
        <p:spPr>
          <a:xfrm>
            <a:off x="2347871" y="3016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p:nvPr>
        </p:nvSpPr>
        <p:spPr>
          <a:xfrm>
            <a:off x="2347888" y="4496928"/>
            <a:ext cx="31152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7" name="Google Shape;77;p13"/>
          <p:cNvSpPr txBox="1">
            <a:spLocks noGrp="1"/>
          </p:cNvSpPr>
          <p:nvPr>
            <p:ph type="title" idx="4" hasCustomPrompt="1"/>
          </p:nvPr>
        </p:nvSpPr>
        <p:spPr>
          <a:xfrm>
            <a:off x="1189704" y="45394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8" name="Google Shape;78;p13"/>
          <p:cNvSpPr txBox="1">
            <a:spLocks noGrp="1"/>
          </p:cNvSpPr>
          <p:nvPr>
            <p:ph type="subTitle" idx="5"/>
          </p:nvPr>
        </p:nvSpPr>
        <p:spPr>
          <a:xfrm>
            <a:off x="2347871" y="541262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p:nvPr>
        </p:nvSpPr>
        <p:spPr>
          <a:xfrm>
            <a:off x="7427889" y="2089967"/>
            <a:ext cx="35744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13"/>
          <p:cNvSpPr txBox="1">
            <a:spLocks noGrp="1"/>
          </p:cNvSpPr>
          <p:nvPr>
            <p:ph type="title" idx="7" hasCustomPrompt="1"/>
          </p:nvPr>
        </p:nvSpPr>
        <p:spPr>
          <a:xfrm>
            <a:off x="6262804" y="21205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subTitle" idx="8"/>
          </p:nvPr>
        </p:nvSpPr>
        <p:spPr>
          <a:xfrm>
            <a:off x="7427871" y="30041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p:nvPr>
        </p:nvSpPr>
        <p:spPr>
          <a:xfrm>
            <a:off x="7427896" y="4496928"/>
            <a:ext cx="35744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3" name="Google Shape;83;p13"/>
          <p:cNvSpPr txBox="1">
            <a:spLocks noGrp="1"/>
          </p:cNvSpPr>
          <p:nvPr>
            <p:ph type="title" idx="13" hasCustomPrompt="1"/>
          </p:nvPr>
        </p:nvSpPr>
        <p:spPr>
          <a:xfrm>
            <a:off x="6262804" y="4506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14"/>
          </p:nvPr>
        </p:nvSpPr>
        <p:spPr>
          <a:xfrm>
            <a:off x="7427871" y="541262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8043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chemeClr val="accent1"/>
            </a:gs>
            <a:gs pos="79000">
              <a:schemeClr val="lt1"/>
            </a:gs>
            <a:gs pos="100000">
              <a:schemeClr val="accent6"/>
            </a:gs>
          </a:gsLst>
          <a:lin ang="8099331" scaled="0"/>
        </a:gradFill>
        <a:effectLst/>
      </p:bgPr>
    </p:bg>
    <p:spTree>
      <p:nvGrpSpPr>
        <p:cNvPr id="1" name="Shape 220"/>
        <p:cNvGrpSpPr/>
        <p:nvPr/>
      </p:nvGrpSpPr>
      <p:grpSpPr>
        <a:xfrm>
          <a:off x="0" y="0"/>
          <a:ext cx="0" cy="0"/>
          <a:chOff x="0" y="0"/>
          <a:chExt cx="0" cy="0"/>
        </a:xfrm>
      </p:grpSpPr>
      <p:sp>
        <p:nvSpPr>
          <p:cNvPr id="221" name="Google Shape;221;p32"/>
          <p:cNvSpPr/>
          <p:nvPr/>
        </p:nvSpPr>
        <p:spPr>
          <a:xfrm>
            <a:off x="-1667800" y="-1626634"/>
            <a:ext cx="3547383" cy="3561515"/>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32"/>
          <p:cNvSpPr/>
          <p:nvPr/>
        </p:nvSpPr>
        <p:spPr>
          <a:xfrm rot="5400000">
            <a:off x="8529637" y="3554857"/>
            <a:ext cx="3632155" cy="420384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32"/>
          <p:cNvSpPr/>
          <p:nvPr/>
        </p:nvSpPr>
        <p:spPr>
          <a:xfrm rot="5953737">
            <a:off x="9964623" y="-1615478"/>
            <a:ext cx="3559412" cy="3539209"/>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4" name="Google Shape;224;p32"/>
          <p:cNvSpPr txBox="1">
            <a:spLocks noGrp="1"/>
          </p:cNvSpPr>
          <p:nvPr>
            <p:ph type="title"/>
          </p:nvPr>
        </p:nvSpPr>
        <p:spPr>
          <a:xfrm>
            <a:off x="960000" y="37390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32"/>
          <p:cNvSpPr txBox="1">
            <a:spLocks noGrp="1"/>
          </p:cNvSpPr>
          <p:nvPr>
            <p:ph type="subTitle" idx="1"/>
          </p:nvPr>
        </p:nvSpPr>
        <p:spPr>
          <a:xfrm>
            <a:off x="9600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2"/>
          <p:cNvSpPr txBox="1">
            <a:spLocks noGrp="1"/>
          </p:cNvSpPr>
          <p:nvPr>
            <p:ph type="title" idx="2"/>
          </p:nvPr>
        </p:nvSpPr>
        <p:spPr>
          <a:xfrm>
            <a:off x="4538400" y="37390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32"/>
          <p:cNvSpPr txBox="1">
            <a:spLocks noGrp="1"/>
          </p:cNvSpPr>
          <p:nvPr>
            <p:ph type="subTitle" idx="3"/>
          </p:nvPr>
        </p:nvSpPr>
        <p:spPr>
          <a:xfrm>
            <a:off x="45384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2"/>
          <p:cNvSpPr txBox="1">
            <a:spLocks noGrp="1"/>
          </p:cNvSpPr>
          <p:nvPr>
            <p:ph type="title" idx="4"/>
          </p:nvPr>
        </p:nvSpPr>
        <p:spPr>
          <a:xfrm>
            <a:off x="8116800" y="37390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lt2"/>
                </a:solidFill>
                <a:latin typeface="Days One"/>
                <a:ea typeface="Days One"/>
                <a:cs typeface="Days One"/>
                <a:sym typeface="Days On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9" name="Google Shape;229;p32"/>
          <p:cNvSpPr txBox="1">
            <a:spLocks noGrp="1"/>
          </p:cNvSpPr>
          <p:nvPr>
            <p:ph type="subTitle" idx="5"/>
          </p:nvPr>
        </p:nvSpPr>
        <p:spPr>
          <a:xfrm>
            <a:off x="8116800" y="46227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2"/>
          <p:cNvSpPr txBox="1">
            <a:spLocks noGrp="1"/>
          </p:cNvSpPr>
          <p:nvPr>
            <p:ph type="title" idx="6"/>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24355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accent1"/>
            </a:gs>
            <a:gs pos="79000">
              <a:schemeClr val="lt1"/>
            </a:gs>
            <a:gs pos="100000">
              <a:schemeClr val="accent6"/>
            </a:gs>
          </a:gsLst>
          <a:lin ang="18900732" scaled="0"/>
        </a:gradFill>
        <a:effectLst/>
      </p:bgPr>
    </p:bg>
    <p:spTree>
      <p:nvGrpSpPr>
        <p:cNvPr id="1" name="Shape 412"/>
        <p:cNvGrpSpPr/>
        <p:nvPr/>
      </p:nvGrpSpPr>
      <p:grpSpPr>
        <a:xfrm>
          <a:off x="0" y="0"/>
          <a:ext cx="0" cy="0"/>
          <a:chOff x="0" y="0"/>
          <a:chExt cx="0" cy="0"/>
        </a:xfrm>
      </p:grpSpPr>
      <p:sp>
        <p:nvSpPr>
          <p:cNvPr id="413" name="Google Shape;413;p51"/>
          <p:cNvSpPr/>
          <p:nvPr/>
        </p:nvSpPr>
        <p:spPr>
          <a:xfrm>
            <a:off x="10464801" y="5320663"/>
            <a:ext cx="3352735" cy="336609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51"/>
          <p:cNvSpPr/>
          <p:nvPr/>
        </p:nvSpPr>
        <p:spPr>
          <a:xfrm rot="-5232539">
            <a:off x="8364712" y="-592487"/>
            <a:ext cx="3738520" cy="4367145"/>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51"/>
          <p:cNvSpPr/>
          <p:nvPr/>
        </p:nvSpPr>
        <p:spPr>
          <a:xfrm rot="8629168">
            <a:off x="-2079513" y="160575"/>
            <a:ext cx="5378247" cy="628286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0014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accent1"/>
            </a:gs>
            <a:gs pos="79000">
              <a:schemeClr val="lt1"/>
            </a:gs>
            <a:gs pos="100000">
              <a:schemeClr val="accent6"/>
            </a:gs>
          </a:gsLst>
          <a:lin ang="18900732" scaled="0"/>
        </a:gradFill>
        <a:effectLst/>
      </p:bgPr>
    </p:bg>
    <p:spTree>
      <p:nvGrpSpPr>
        <p:cNvPr id="1" name="Shape 416"/>
        <p:cNvGrpSpPr/>
        <p:nvPr/>
      </p:nvGrpSpPr>
      <p:grpSpPr>
        <a:xfrm>
          <a:off x="0" y="0"/>
          <a:ext cx="0" cy="0"/>
          <a:chOff x="0" y="0"/>
          <a:chExt cx="0" cy="0"/>
        </a:xfrm>
      </p:grpSpPr>
      <p:sp>
        <p:nvSpPr>
          <p:cNvPr id="417" name="Google Shape;417;p52"/>
          <p:cNvSpPr/>
          <p:nvPr/>
        </p:nvSpPr>
        <p:spPr>
          <a:xfrm>
            <a:off x="9990801" y="-1549300"/>
            <a:ext cx="5630225" cy="565265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52"/>
          <p:cNvSpPr/>
          <p:nvPr/>
        </p:nvSpPr>
        <p:spPr>
          <a:xfrm>
            <a:off x="-3554233" y="3719967"/>
            <a:ext cx="5630225" cy="565265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52"/>
          <p:cNvSpPr/>
          <p:nvPr/>
        </p:nvSpPr>
        <p:spPr>
          <a:xfrm rot="1848319">
            <a:off x="8229688" y="3424816"/>
            <a:ext cx="4656533" cy="543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52"/>
          <p:cNvSpPr/>
          <p:nvPr/>
        </p:nvSpPr>
        <p:spPr>
          <a:xfrm rot="7003599" flipH="1">
            <a:off x="25578" y="-2137818"/>
            <a:ext cx="4656565" cy="543956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3609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gradFill>
          <a:gsLst>
            <a:gs pos="0">
              <a:schemeClr val="accent1"/>
            </a:gs>
            <a:gs pos="79000">
              <a:schemeClr val="lt1"/>
            </a:gs>
            <a:gs pos="100000">
              <a:schemeClr val="accent6"/>
            </a:gs>
          </a:gsLst>
          <a:lin ang="13500032" scaled="0"/>
        </a:gradFill>
        <a:effectLst/>
      </p:bgPr>
    </p:bg>
    <p:spTree>
      <p:nvGrpSpPr>
        <p:cNvPr id="1" name="Shape 53"/>
        <p:cNvGrpSpPr/>
        <p:nvPr/>
      </p:nvGrpSpPr>
      <p:grpSpPr>
        <a:xfrm>
          <a:off x="0" y="0"/>
          <a:ext cx="0" cy="0"/>
          <a:chOff x="0" y="0"/>
          <a:chExt cx="0" cy="0"/>
        </a:xfrm>
      </p:grpSpPr>
      <p:sp>
        <p:nvSpPr>
          <p:cNvPr id="54" name="Google Shape;54;p9"/>
          <p:cNvSpPr/>
          <p:nvPr/>
        </p:nvSpPr>
        <p:spPr>
          <a:xfrm rot="-5400000">
            <a:off x="8902415" y="-745771"/>
            <a:ext cx="3596763" cy="420155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9"/>
          <p:cNvSpPr/>
          <p:nvPr/>
        </p:nvSpPr>
        <p:spPr>
          <a:xfrm>
            <a:off x="10092400" y="5054667"/>
            <a:ext cx="3268003" cy="328102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9"/>
          <p:cNvSpPr/>
          <p:nvPr/>
        </p:nvSpPr>
        <p:spPr>
          <a:xfrm rot="1039056">
            <a:off x="-338917" y="-990122"/>
            <a:ext cx="2584769" cy="2570099"/>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9"/>
          <p:cNvSpPr txBox="1">
            <a:spLocks noGrp="1"/>
          </p:cNvSpPr>
          <p:nvPr>
            <p:ph type="title"/>
          </p:nvPr>
        </p:nvSpPr>
        <p:spPr>
          <a:xfrm>
            <a:off x="953467" y="3491567"/>
            <a:ext cx="6559200" cy="636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solidFill>
                  <a:schemeClr val="lt2"/>
                </a:solidFill>
                <a:latin typeface="Days One"/>
                <a:ea typeface="Days One"/>
                <a:cs typeface="Days One"/>
                <a:sym typeface="Days 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8" name="Google Shape;58;p9"/>
          <p:cNvSpPr txBox="1">
            <a:spLocks noGrp="1"/>
          </p:cNvSpPr>
          <p:nvPr>
            <p:ph type="subTitle" idx="1"/>
          </p:nvPr>
        </p:nvSpPr>
        <p:spPr>
          <a:xfrm>
            <a:off x="953467" y="4620533"/>
            <a:ext cx="6621600" cy="15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14977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extLst>
      <p:ext uri="{BB962C8B-B14F-4D97-AF65-F5344CB8AC3E}">
        <p14:creationId xmlns:p14="http://schemas.microsoft.com/office/powerpoint/2010/main" val="120079888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eg"/><Relationship Id="rId4" Type="http://schemas.microsoft.com/office/2007/relationships/hdphoto" Target="../media/hdphoto4.wdp"/></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6.xml"/><Relationship Id="rId1" Type="http://schemas.openxmlformats.org/officeDocument/2006/relationships/slideLayout" Target="../slideLayouts/slideLayout11.xml"/><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76.xml"/><Relationship Id="rId5" Type="http://schemas.openxmlformats.org/officeDocument/2006/relationships/slide" Target="slide38.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4.wdp"/><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eg"/><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4.wdp"/><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eg"/><Relationship Id="rId4" Type="http://schemas.microsoft.com/office/2007/relationships/hdphoto" Target="../media/hdphoto4.wdp"/></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microsoft.com/office/2007/relationships/hdphoto" Target="../media/hdphoto6.wdp"/></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4.wdp"/><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1175018" y="663766"/>
            <a:ext cx="627333" cy="727468"/>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6" name="Google Shape;466;p58"/>
          <p:cNvGrpSpPr/>
          <p:nvPr/>
        </p:nvGrpSpPr>
        <p:grpSpPr>
          <a:xfrm>
            <a:off x="1944619" y="998049"/>
            <a:ext cx="420431" cy="50264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72" name="Google Shape;472;p58"/>
          <p:cNvGrpSpPr/>
          <p:nvPr/>
        </p:nvGrpSpPr>
        <p:grpSpPr>
          <a:xfrm rot="2395509">
            <a:off x="1390165" y="1682396"/>
            <a:ext cx="365860" cy="383851"/>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45" name="Google Shape;445;p58"/>
          <p:cNvGrpSpPr/>
          <p:nvPr/>
        </p:nvGrpSpPr>
        <p:grpSpPr>
          <a:xfrm flipH="1">
            <a:off x="8274458" y="832481"/>
            <a:ext cx="2963988" cy="317356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p:txBody>
        </p:sp>
      </p:grpSp>
      <p:sp>
        <p:nvSpPr>
          <p:cNvPr id="435" name="Google Shape;435;p58"/>
          <p:cNvSpPr txBox="1">
            <a:spLocks noGrp="1"/>
          </p:cNvSpPr>
          <p:nvPr>
            <p:ph type="ctrTitle"/>
          </p:nvPr>
        </p:nvSpPr>
        <p:spPr>
          <a:xfrm>
            <a:off x="966467" y="567593"/>
            <a:ext cx="10711719" cy="2396400"/>
          </a:xfrm>
          <a:prstGeom prst="rect">
            <a:avLst/>
          </a:prstGeom>
        </p:spPr>
        <p:txBody>
          <a:bodyPr spcFirstLastPara="1" wrap="square" lIns="121900" tIns="121900" rIns="121900" bIns="121900" anchor="ctr" anchorCtr="0">
            <a:noAutofit/>
          </a:bodyPr>
          <a:lstStyle/>
          <a:p>
            <a:pPr algn="ctr"/>
            <a:r>
              <a:rPr lang="en-GB" sz="5867" dirty="0"/>
              <a:t>Autonomous Smart Parking System </a:t>
            </a:r>
            <a:br>
              <a:rPr lang="en-GB" sz="5867" dirty="0"/>
            </a:br>
            <a:r>
              <a:rPr lang="en-GB" sz="5867" dirty="0"/>
              <a:t>(ASPS)</a:t>
            </a:r>
          </a:p>
        </p:txBody>
      </p:sp>
      <p:sp>
        <p:nvSpPr>
          <p:cNvPr id="436" name="Google Shape;436;p58"/>
          <p:cNvSpPr txBox="1">
            <a:spLocks noGrp="1"/>
          </p:cNvSpPr>
          <p:nvPr>
            <p:ph type="subTitle" idx="1"/>
          </p:nvPr>
        </p:nvSpPr>
        <p:spPr>
          <a:xfrm>
            <a:off x="926768" y="5324397"/>
            <a:ext cx="7784400" cy="524800"/>
          </a:xfrm>
          <a:prstGeom prst="rect">
            <a:avLst/>
          </a:prstGeom>
        </p:spPr>
        <p:txBody>
          <a:bodyPr spcFirstLastPara="1" wrap="square" lIns="121900" tIns="121900" rIns="121900" bIns="121900" anchor="ctr" anchorCtr="0">
            <a:noAutofit/>
          </a:bodyPr>
          <a:lstStyle/>
          <a:p>
            <a:pPr marL="0" indent="0"/>
            <a:r>
              <a:rPr lang="en" sz="1867" dirty="0"/>
              <a:t>By:</a:t>
            </a:r>
          </a:p>
        </p:txBody>
      </p:sp>
      <p:cxnSp>
        <p:nvCxnSpPr>
          <p:cNvPr id="437" name="Google Shape;437;p58"/>
          <p:cNvCxnSpPr/>
          <p:nvPr/>
        </p:nvCxnSpPr>
        <p:spPr>
          <a:xfrm>
            <a:off x="966467" y="5297433"/>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9304620" y="761300"/>
            <a:ext cx="1933816" cy="192988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58"/>
          <p:cNvSpPr/>
          <p:nvPr/>
        </p:nvSpPr>
        <p:spPr>
          <a:xfrm>
            <a:off x="7877991" y="2185679"/>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58"/>
          <p:cNvSpPr/>
          <p:nvPr/>
        </p:nvSpPr>
        <p:spPr>
          <a:xfrm>
            <a:off x="10283057" y="5414517"/>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58"/>
          <p:cNvSpPr/>
          <p:nvPr/>
        </p:nvSpPr>
        <p:spPr>
          <a:xfrm>
            <a:off x="10674171" y="5586797"/>
            <a:ext cx="502659" cy="502659"/>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3028735"/>
            <a:ext cx="12192000" cy="239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defTabSz="1219170"/>
            <a:r>
              <a:rPr lang="en-GB" sz="4800" kern="0" dirty="0">
                <a:solidFill>
                  <a:srgbClr val="FFFFFF"/>
                </a:solidFill>
              </a:rPr>
              <a:t>IBM Naan </a:t>
            </a:r>
            <a:r>
              <a:rPr lang="en-GB" sz="4800" kern="0" dirty="0" err="1">
                <a:solidFill>
                  <a:srgbClr val="FFFFFF"/>
                </a:solidFill>
              </a:rPr>
              <a:t>Mudhalvan</a:t>
            </a:r>
            <a:r>
              <a:rPr lang="en-GB" sz="4800" kern="0" dirty="0">
                <a:solidFill>
                  <a:srgbClr val="FFFFFF"/>
                </a:solidFill>
              </a:rPr>
              <a:t>-Group 2</a:t>
            </a:r>
          </a:p>
          <a:p>
            <a:pPr algn="ctr" defTabSz="1219170"/>
            <a:r>
              <a:rPr lang="en-GB" sz="4800" kern="0" dirty="0">
                <a:solidFill>
                  <a:srgbClr val="FFFFFF"/>
                </a:solidFill>
              </a:rPr>
              <a:t>Internet Of Things(IOT)</a:t>
            </a:r>
          </a:p>
          <a:p>
            <a:pPr algn="ctr" defTabSz="1219170"/>
            <a:r>
              <a:rPr lang="en-GB" sz="4800" kern="0" dirty="0">
                <a:solidFill>
                  <a:srgbClr val="FFFFFF"/>
                </a:solidFill>
              </a:rPr>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409608" y="5529511"/>
          <a:ext cx="9155984" cy="1405904"/>
        </p:xfrm>
        <a:graphic>
          <a:graphicData uri="http://schemas.openxmlformats.org/drawingml/2006/table">
            <a:tbl>
              <a:tblPr firstRow="1" bandRow="1"/>
              <a:tblGrid>
                <a:gridCol w="2026628">
                  <a:extLst>
                    <a:ext uri="{9D8B030D-6E8A-4147-A177-3AD203B41FA5}">
                      <a16:colId xmlns:a16="http://schemas.microsoft.com/office/drawing/2014/main" val="2494594888"/>
                    </a:ext>
                  </a:extLst>
                </a:gridCol>
                <a:gridCol w="2150536">
                  <a:extLst>
                    <a:ext uri="{9D8B030D-6E8A-4147-A177-3AD203B41FA5}">
                      <a16:colId xmlns:a16="http://schemas.microsoft.com/office/drawing/2014/main" val="3380798032"/>
                    </a:ext>
                  </a:extLst>
                </a:gridCol>
                <a:gridCol w="4978820">
                  <a:extLst>
                    <a:ext uri="{9D8B030D-6E8A-4147-A177-3AD203B41FA5}">
                      <a16:colId xmlns:a16="http://schemas.microsoft.com/office/drawing/2014/main" val="3193768342"/>
                    </a:ext>
                  </a:extLst>
                </a:gridCol>
              </a:tblGrid>
              <a:tr h="351476">
                <a:tc>
                  <a:txBody>
                    <a:bodyPr/>
                    <a:lstStyle/>
                    <a:p>
                      <a:r>
                        <a:rPr lang="en-GB" sz="1500" dirty="0">
                          <a:solidFill>
                            <a:srgbClr val="FFFFFF"/>
                          </a:solidFill>
                          <a:latin typeface="Lato" panose="020F0502020204030203" pitchFamily="34" charset="0"/>
                        </a:rPr>
                        <a:t>Naveen Moses D</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au511321106017</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a:solidFill>
                            <a:srgbClr val="FFFFFF"/>
                          </a:solidFill>
                          <a:latin typeface="Lato" panose="020F0502020204030203" pitchFamily="34" charset="0"/>
                        </a:rPr>
                        <a:t>naveenmosesdinesh@gmail.com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351476">
                <a:tc>
                  <a:txBody>
                    <a:bodyPr/>
                    <a:lstStyle/>
                    <a:p>
                      <a:r>
                        <a:rPr lang="en-GB" sz="1500" dirty="0">
                          <a:solidFill>
                            <a:srgbClr val="FFFFFF"/>
                          </a:solidFill>
                          <a:latin typeface="Lato" panose="020F0502020204030203" pitchFamily="34" charset="0"/>
                        </a:rPr>
                        <a:t>Karthick V</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au511321106014</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karthicksparrow201@gmail.com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351476">
                <a:tc>
                  <a:txBody>
                    <a:bodyPr/>
                    <a:lstStyle/>
                    <a:p>
                      <a:r>
                        <a:rPr lang="en-GB" sz="1500" dirty="0" err="1">
                          <a:solidFill>
                            <a:srgbClr val="FFFFFF"/>
                          </a:solidFill>
                          <a:latin typeface="Lato" panose="020F0502020204030203" pitchFamily="34" charset="0"/>
                        </a:rPr>
                        <a:t>T.N.Uthrakumar</a:t>
                      </a:r>
                      <a:endParaRPr lang="en-GB" sz="1500" dirty="0">
                        <a:solidFill>
                          <a:srgbClr val="FFFFFF"/>
                        </a:solidFill>
                        <a:latin typeface="Lato" panose="020F0502020204030203" pitchFamily="34" charset="0"/>
                      </a:endParaRP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autle-02ece</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uthrakumar608@gmail.com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351476">
                <a:tc>
                  <a:txBody>
                    <a:bodyPr/>
                    <a:lstStyle/>
                    <a:p>
                      <a:r>
                        <a:rPr lang="en-GB" sz="1500" dirty="0">
                          <a:solidFill>
                            <a:srgbClr val="FFFFFF"/>
                          </a:solidFill>
                          <a:latin typeface="Lato" panose="020F0502020204030203" pitchFamily="34" charset="0"/>
                        </a:rPr>
                        <a:t>Sanjay Kumar S</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au511321106020</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sanjaysivakumar0910@gmail.com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extLst>
      <p:ext uri="{BB962C8B-B14F-4D97-AF65-F5344CB8AC3E}">
        <p14:creationId xmlns:p14="http://schemas.microsoft.com/office/powerpoint/2010/main" val="84699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Design Thinking</a:t>
            </a:r>
          </a:p>
        </p:txBody>
      </p:sp>
      <p:sp>
        <p:nvSpPr>
          <p:cNvPr id="710" name="Google Shape;710;p65"/>
          <p:cNvSpPr txBox="1">
            <a:spLocks noGrp="1"/>
          </p:cNvSpPr>
          <p:nvPr>
            <p:ph type="body" idx="1"/>
          </p:nvPr>
        </p:nvSpPr>
        <p:spPr>
          <a:xfrm>
            <a:off x="732277" y="1332501"/>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The IoT-based Smart Parking System aims to revolutionize urban transportation by autonomously parking vehicles without human intervention. Utilizing GPS, RADAR, and ground sensors connected via ESP32 microcontrollers, this system efficiently detects available parking spots and guides vehicles to them. Users can easily reserve parking spots through a mobile app, receive real-time updates on their vehicle's location, and enjoy a hassle-free parking experience. The project focuses on reducing traffic congestion, enhancing user convenience, optimizing parking space utilization, and minimizing environmental impact. </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6137331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E655659B-50B4-E77F-5772-B1A79D6039AF}"/>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3413935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dirty="0"/>
              <a:t>02</a:t>
            </a:r>
            <a:endParaRPr dirty="0"/>
          </a:p>
        </p:txBody>
      </p:sp>
      <p:cxnSp>
        <p:nvCxnSpPr>
          <p:cNvPr id="652" name="Google Shape;652;p64"/>
          <p:cNvCxnSpPr>
            <a:cxnSpLocks/>
          </p:cNvCxnSpPr>
          <p:nvPr/>
        </p:nvCxnSpPr>
        <p:spPr>
          <a:xfrm flipV="1">
            <a:off x="966467" y="4362884"/>
            <a:ext cx="9088171" cy="186616"/>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59999" y="2715967"/>
            <a:ext cx="9311435" cy="1634800"/>
          </a:xfrm>
          <a:prstGeom prst="rect">
            <a:avLst/>
          </a:prstGeom>
        </p:spPr>
        <p:txBody>
          <a:bodyPr spcFirstLastPara="1" wrap="square" lIns="121900" tIns="121900" rIns="121900" bIns="121900" anchor="ctr" anchorCtr="0">
            <a:noAutofit/>
          </a:bodyPr>
          <a:lstStyle/>
          <a:p>
            <a:r>
              <a:rPr lang="en-GB" dirty="0"/>
              <a:t>AUTOMATIC PARKING</a:t>
            </a:r>
          </a:p>
        </p:txBody>
      </p:sp>
    </p:spTree>
    <p:extLst>
      <p:ext uri="{BB962C8B-B14F-4D97-AF65-F5344CB8AC3E}">
        <p14:creationId xmlns:p14="http://schemas.microsoft.com/office/powerpoint/2010/main" val="1015984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pic>
        <p:nvPicPr>
          <p:cNvPr id="5" name="Picture 4">
            <a:extLst>
              <a:ext uri="{FF2B5EF4-FFF2-40B4-BE49-F238E27FC236}">
                <a16:creationId xmlns:a16="http://schemas.microsoft.com/office/drawing/2014/main"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3134514" y="659266"/>
            <a:ext cx="5922972" cy="6198735"/>
          </a:xfrm>
          <a:prstGeom prst="rect">
            <a:avLst/>
          </a:prstGeom>
        </p:spPr>
      </p:pic>
    </p:spTree>
    <p:extLst>
      <p:ext uri="{BB962C8B-B14F-4D97-AF65-F5344CB8AC3E}">
        <p14:creationId xmlns:p14="http://schemas.microsoft.com/office/powerpoint/2010/main" val="378894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388932" y="964885"/>
            <a:ext cx="12001459"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867" dirty="0">
              <a:ln>
                <a:solidFill>
                  <a:srgbClr val="0000FF"/>
                </a:solidFill>
              </a:ln>
              <a:solidFill>
                <a:srgbClr val="0000FF"/>
              </a:solidFill>
            </a:endParaRPr>
          </a:p>
        </p:txBody>
      </p:sp>
      <p:cxnSp>
        <p:nvCxnSpPr>
          <p:cNvPr id="481" name="Google Shape;481;p59"/>
          <p:cNvCxnSpPr/>
          <p:nvPr/>
        </p:nvCxnSpPr>
        <p:spPr>
          <a:xfrm>
            <a:off x="-13233" y="18079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977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Mapping and Path Planning</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13233" y="2543895"/>
            <a:ext cx="1220523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058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482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Vehicle Control</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144552" y="3965492"/>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25465" y="51819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819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Parking Manoeuvres </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265713" y="5831988"/>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565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02766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431370"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963585"/>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4053324"/>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Parking Completion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379335" y="481379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77733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51373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Arduino Mega</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GB" sz="2667" dirty="0">
                <a:solidFill>
                  <a:srgbClr val="0000FF"/>
                </a:solidFill>
              </a:rPr>
              <a:t>Dc Motor</a:t>
            </a: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Adafruit Motor Shield</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rduino Mega 2560 Rev3">
            <a:extLst>
              <a:ext uri="{FF2B5EF4-FFF2-40B4-BE49-F238E27FC236}">
                <a16:creationId xmlns:a16="http://schemas.microsoft.com/office/drawing/2014/main" id="{71916572-CF15-CE75-40FC-F846F0CE3CD0}"/>
              </a:ext>
            </a:extLst>
          </p:cNvPr>
          <p:cNvPicPr>
            <a:picLocks noChangeAspect="1" noChangeArrowheads="1"/>
          </p:cNvPicPr>
          <p:nvPr/>
        </p:nvPicPr>
        <p:blipFill>
          <a:blip r:embed="rId5"/>
          <a:srcRect/>
          <a:stretch>
            <a:fillRect/>
          </a:stretch>
        </p:blipFill>
        <p:spPr bwMode="auto">
          <a:xfrm>
            <a:off x="1416879" y="2692440"/>
            <a:ext cx="3168000" cy="1401600"/>
          </a:xfrm>
          <a:prstGeom prst="rect">
            <a:avLst/>
          </a:prstGeom>
          <a:noFill/>
        </p:spPr>
      </p:pic>
      <p:pic>
        <p:nvPicPr>
          <p:cNvPr id="2050" name="Picture 2" descr="1438 Motor Shield v2 for Arduino - Adafruit | Mouser">
            <a:extLst>
              <a:ext uri="{FF2B5EF4-FFF2-40B4-BE49-F238E27FC236}">
                <a16:creationId xmlns:a16="http://schemas.microsoft.com/office/drawing/2014/main" id="{9824E5E7-97DF-CB63-E2E1-742826DB15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9609" y="5325988"/>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id="{0E159A31-8559-D302-E6C7-0AAF98A40E33}"/>
              </a:ext>
            </a:extLst>
          </p:cNvPr>
          <p:cNvPicPr>
            <a:picLocks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416879" y="5366988"/>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54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11" name="Picture 10">
            <a:extLst>
              <a:ext uri="{FF2B5EF4-FFF2-40B4-BE49-F238E27FC236}">
                <a16:creationId xmlns:a16="http://schemas.microsoft.com/office/drawing/2014/main" id="{8CE895FB-94D5-ACEA-4438-31E411AFC0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364637" y="900196"/>
            <a:ext cx="9462729" cy="5589504"/>
          </a:xfrm>
          <a:prstGeom prst="rect">
            <a:avLst/>
          </a:prstGeom>
        </p:spPr>
      </p:pic>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spTree>
    <p:extLst>
      <p:ext uri="{BB962C8B-B14F-4D97-AF65-F5344CB8AC3E}">
        <p14:creationId xmlns:p14="http://schemas.microsoft.com/office/powerpoint/2010/main" val="25492659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1B306ED8-6624-9E3B-8396-F9987A324FCC}"/>
              </a:ext>
            </a:extLst>
          </p:cNvPr>
          <p:cNvPicPr>
            <a:picLocks noChangeAspect="1"/>
          </p:cNvPicPr>
          <p:nvPr/>
        </p:nvPicPr>
        <p:blipFill>
          <a:blip r:embed="rId3"/>
          <a:stretch>
            <a:fillRect/>
          </a:stretch>
        </p:blipFill>
        <p:spPr>
          <a:xfrm>
            <a:off x="791422" y="815323"/>
            <a:ext cx="10609157" cy="5964739"/>
          </a:xfrm>
          <a:prstGeom prst="rect">
            <a:avLst/>
          </a:prstGeom>
        </p:spPr>
      </p:pic>
    </p:spTree>
    <p:extLst>
      <p:ext uri="{BB962C8B-B14F-4D97-AF65-F5344CB8AC3E}">
        <p14:creationId xmlns:p14="http://schemas.microsoft.com/office/powerpoint/2010/main" val="38402702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8DB752E-261B-2155-B139-88756DCFA187}"/>
              </a:ext>
            </a:extLst>
          </p:cNvPr>
          <p:cNvPicPr>
            <a:picLocks noChangeAspect="1"/>
          </p:cNvPicPr>
          <p:nvPr/>
        </p:nvPicPr>
        <p:blipFill>
          <a:blip r:embed="rId3"/>
          <a:stretch>
            <a:fillRect/>
          </a:stretch>
        </p:blipFill>
        <p:spPr>
          <a:xfrm>
            <a:off x="993144" y="761188"/>
            <a:ext cx="10612112" cy="5966400"/>
          </a:xfrm>
          <a:prstGeom prst="rect">
            <a:avLst/>
          </a:prstGeom>
        </p:spPr>
      </p:pic>
    </p:spTree>
    <p:extLst>
      <p:ext uri="{BB962C8B-B14F-4D97-AF65-F5344CB8AC3E}">
        <p14:creationId xmlns:p14="http://schemas.microsoft.com/office/powerpoint/2010/main" val="2094898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CD06F3CD-411D-AECA-687D-56EF721B422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114171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0"/>
          <p:cNvSpPr txBox="1">
            <a:spLocks noGrp="1"/>
          </p:cNvSpPr>
          <p:nvPr>
            <p:ph type="title" idx="6"/>
          </p:nvPr>
        </p:nvSpPr>
        <p:spPr>
          <a:xfrm>
            <a:off x="960000" y="710567"/>
            <a:ext cx="10272000" cy="646400"/>
          </a:xfrm>
          <a:prstGeom prst="rect">
            <a:avLst/>
          </a:prstGeom>
        </p:spPr>
        <p:txBody>
          <a:bodyPr spcFirstLastPara="1" wrap="square" lIns="121900" tIns="121900" rIns="121900" bIns="121900" anchor="ctr" anchorCtr="0">
            <a:noAutofit/>
          </a:bodyPr>
          <a:lstStyle/>
          <a:p>
            <a:r>
              <a:rPr lang="en-GB" dirty="0"/>
              <a:t>Design Thinking</a:t>
            </a:r>
            <a:endParaRPr dirty="0"/>
          </a:p>
        </p:txBody>
      </p:sp>
      <p:sp>
        <p:nvSpPr>
          <p:cNvPr id="959" name="Google Shape;959;p70"/>
          <p:cNvSpPr txBox="1">
            <a:spLocks noGrp="1"/>
          </p:cNvSpPr>
          <p:nvPr>
            <p:ph type="title"/>
          </p:nvPr>
        </p:nvSpPr>
        <p:spPr>
          <a:xfrm>
            <a:off x="181067" y="4213217"/>
            <a:ext cx="3115200" cy="703600"/>
          </a:xfrm>
          <a:prstGeom prst="rect">
            <a:avLst/>
          </a:prstGeom>
        </p:spPr>
        <p:txBody>
          <a:bodyPr spcFirstLastPara="1" wrap="square" lIns="121900" tIns="121900" rIns="121900" bIns="121900" anchor="ctr" anchorCtr="0">
            <a:noAutofit/>
          </a:bodyPr>
          <a:lstStyle/>
          <a:p>
            <a:r>
              <a:rPr lang="en-GB" sz="2400" dirty="0"/>
              <a:t>Project Objectives</a:t>
            </a:r>
            <a:endParaRPr sz="2400" dirty="0"/>
          </a:p>
        </p:txBody>
      </p:sp>
      <p:cxnSp>
        <p:nvCxnSpPr>
          <p:cNvPr id="967" name="Google Shape;967;p70"/>
          <p:cNvCxnSpPr/>
          <p:nvPr/>
        </p:nvCxnSpPr>
        <p:spPr>
          <a:xfrm>
            <a:off x="495867" y="4924433"/>
            <a:ext cx="2485600" cy="0"/>
          </a:xfrm>
          <a:prstGeom prst="straightConnector1">
            <a:avLst/>
          </a:prstGeom>
          <a:noFill/>
          <a:ln w="19050" cap="flat" cmpd="sng">
            <a:solidFill>
              <a:schemeClr val="lt2"/>
            </a:solidFill>
            <a:prstDash val="solid"/>
            <a:round/>
            <a:headEnd type="none" w="med" len="med"/>
            <a:tailEnd type="none" w="med" len="med"/>
          </a:ln>
        </p:spPr>
      </p:cxnSp>
      <p:grpSp>
        <p:nvGrpSpPr>
          <p:cNvPr id="990" name="Google Shape;990;p70"/>
          <p:cNvGrpSpPr/>
          <p:nvPr/>
        </p:nvGrpSpPr>
        <p:grpSpPr>
          <a:xfrm rot="9129220">
            <a:off x="1002836" y="670021"/>
            <a:ext cx="627347" cy="727484"/>
            <a:chOff x="5320111" y="1881293"/>
            <a:chExt cx="470512" cy="545615"/>
          </a:xfrm>
        </p:grpSpPr>
        <p:sp>
          <p:nvSpPr>
            <p:cNvPr id="991" name="Google Shape;991;p70"/>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2" name="Google Shape;992;p70"/>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3" name="Google Shape;993;p70"/>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94" name="Google Shape;994;p70"/>
          <p:cNvSpPr/>
          <p:nvPr/>
        </p:nvSpPr>
        <p:spPr>
          <a:xfrm>
            <a:off x="517695" y="6093671"/>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995;p70"/>
          <p:cNvSpPr/>
          <p:nvPr/>
        </p:nvSpPr>
        <p:spPr>
          <a:xfrm>
            <a:off x="264673" y="5524296"/>
            <a:ext cx="418761" cy="41876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996" name="Google Shape;996;p70"/>
          <p:cNvGrpSpPr/>
          <p:nvPr/>
        </p:nvGrpSpPr>
        <p:grpSpPr>
          <a:xfrm>
            <a:off x="10866150" y="841844"/>
            <a:ext cx="365852" cy="383843"/>
            <a:chOff x="2772212" y="2822146"/>
            <a:chExt cx="274389" cy="287882"/>
          </a:xfrm>
        </p:grpSpPr>
        <p:sp>
          <p:nvSpPr>
            <p:cNvPr id="997" name="Google Shape;997;p70"/>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998;p70"/>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99" name="Google Shape;999;p70"/>
          <p:cNvSpPr/>
          <p:nvPr/>
        </p:nvSpPr>
        <p:spPr>
          <a:xfrm>
            <a:off x="10535193" y="9508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000" name="Google Shape;1000;p70"/>
          <p:cNvGrpSpPr/>
          <p:nvPr/>
        </p:nvGrpSpPr>
        <p:grpSpPr>
          <a:xfrm>
            <a:off x="1626957" y="2305232"/>
            <a:ext cx="267935" cy="216736"/>
            <a:chOff x="5095817" y="961574"/>
            <a:chExt cx="200951" cy="162552"/>
          </a:xfrm>
        </p:grpSpPr>
        <p:sp>
          <p:nvSpPr>
            <p:cNvPr id="1001" name="Google Shape;1001;p70"/>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1002;p70"/>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3" name="Google Shape;1003;p70"/>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04" name="Google Shape;1004;p70"/>
          <p:cNvGrpSpPr/>
          <p:nvPr/>
        </p:nvGrpSpPr>
        <p:grpSpPr>
          <a:xfrm rot="-5400000">
            <a:off x="10660275" y="5677819"/>
            <a:ext cx="221847" cy="934688"/>
            <a:chOff x="8668080" y="2328029"/>
            <a:chExt cx="127488" cy="537136"/>
          </a:xfrm>
        </p:grpSpPr>
        <p:sp>
          <p:nvSpPr>
            <p:cNvPr id="1005" name="Google Shape;1005;p70"/>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6" name="Google Shape;1006;p70"/>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7" name="Google Shape;1007;p70"/>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8" name="Google Shape;1008;p70"/>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9" name="Google Shape;1009;p70"/>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0" name="Google Shape;1010;p70"/>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1" name="Google Shape;1011;p70"/>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2" name="Google Shape;1012;p70"/>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3" name="Google Shape;1013;p70"/>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4" name="Google Shape;1014;p70"/>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5" name="Google Shape;1015;p70"/>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6" name="Google Shape;1016;p70"/>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35" name="Google Shape;959;p70">
            <a:extLst>
              <a:ext uri="{FF2B5EF4-FFF2-40B4-BE49-F238E27FC236}">
                <a16:creationId xmlns:a16="http://schemas.microsoft.com/office/drawing/2014/main" id="{82526D2A-55B8-2066-4FCE-4ECEF4A28261}"/>
              </a:ext>
            </a:extLst>
          </p:cNvPr>
          <p:cNvSpPr txBox="1">
            <a:spLocks/>
          </p:cNvSpPr>
          <p:nvPr/>
        </p:nvSpPr>
        <p:spPr>
          <a:xfrm>
            <a:off x="3113248" y="4197679"/>
            <a:ext cx="31152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kern="0" dirty="0">
                <a:solidFill>
                  <a:srgbClr val="FFFFFF"/>
                </a:solidFill>
              </a:rPr>
              <a:t>IoT Sensor Design</a:t>
            </a:r>
          </a:p>
        </p:txBody>
      </p:sp>
      <p:cxnSp>
        <p:nvCxnSpPr>
          <p:cNvPr id="937" name="Google Shape;967;p70">
            <a:extLst>
              <a:ext uri="{FF2B5EF4-FFF2-40B4-BE49-F238E27FC236}">
                <a16:creationId xmlns:a16="http://schemas.microsoft.com/office/drawing/2014/main" id="{C3DAAB9F-8593-7C84-E5E6-E82A882CF54D}"/>
              </a:ext>
            </a:extLst>
          </p:cNvPr>
          <p:cNvCxnSpPr/>
          <p:nvPr/>
        </p:nvCxnSpPr>
        <p:spPr>
          <a:xfrm>
            <a:off x="3444115" y="4924433"/>
            <a:ext cx="2485600" cy="0"/>
          </a:xfrm>
          <a:prstGeom prst="straightConnector1">
            <a:avLst/>
          </a:prstGeom>
          <a:noFill/>
          <a:ln w="19050" cap="flat" cmpd="sng">
            <a:solidFill>
              <a:schemeClr val="lt2"/>
            </a:solidFill>
            <a:prstDash val="solid"/>
            <a:round/>
            <a:headEnd type="none" w="med" len="med"/>
            <a:tailEnd type="none" w="med" len="med"/>
          </a:ln>
        </p:spPr>
      </p:cxnSp>
      <p:grpSp>
        <p:nvGrpSpPr>
          <p:cNvPr id="948" name="Google Shape;1000;p70">
            <a:extLst>
              <a:ext uri="{FF2B5EF4-FFF2-40B4-BE49-F238E27FC236}">
                <a16:creationId xmlns:a16="http://schemas.microsoft.com/office/drawing/2014/main" id="{4861AC8A-E02F-A734-D691-1DB3C207D81C}"/>
              </a:ext>
            </a:extLst>
          </p:cNvPr>
          <p:cNvGrpSpPr/>
          <p:nvPr/>
        </p:nvGrpSpPr>
        <p:grpSpPr>
          <a:xfrm>
            <a:off x="4742157" y="2257596"/>
            <a:ext cx="267935" cy="216736"/>
            <a:chOff x="5095817" y="961574"/>
            <a:chExt cx="200951" cy="162552"/>
          </a:xfrm>
        </p:grpSpPr>
        <p:sp>
          <p:nvSpPr>
            <p:cNvPr id="949" name="Google Shape;1001;p70">
              <a:extLst>
                <a:ext uri="{FF2B5EF4-FFF2-40B4-BE49-F238E27FC236}">
                  <a16:creationId xmlns:a16="http://schemas.microsoft.com/office/drawing/2014/main" id="{72B8F36B-7703-9545-3B90-C591ECA08529}"/>
                </a:ext>
              </a:extLst>
            </p:cNvPr>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0" name="Google Shape;1002;p70">
              <a:extLst>
                <a:ext uri="{FF2B5EF4-FFF2-40B4-BE49-F238E27FC236}">
                  <a16:creationId xmlns:a16="http://schemas.microsoft.com/office/drawing/2014/main" id="{66738B98-C9E0-2E29-CEDC-E848A894F7C6}"/>
                </a:ext>
              </a:extLst>
            </p:cNvPr>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1003;p70">
              <a:extLst>
                <a:ext uri="{FF2B5EF4-FFF2-40B4-BE49-F238E27FC236}">
                  <a16:creationId xmlns:a16="http://schemas.microsoft.com/office/drawing/2014/main" id="{1F2CC64C-105F-B32C-2F29-C75432CE5614}"/>
                </a:ext>
              </a:extLst>
            </p:cNvPr>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52" name="Google Shape;959;p70">
            <a:extLst>
              <a:ext uri="{FF2B5EF4-FFF2-40B4-BE49-F238E27FC236}">
                <a16:creationId xmlns:a16="http://schemas.microsoft.com/office/drawing/2014/main" id="{D718F957-377D-6D88-0A89-308F5A5A04F1}"/>
              </a:ext>
            </a:extLst>
          </p:cNvPr>
          <p:cNvSpPr txBox="1">
            <a:spLocks/>
          </p:cNvSpPr>
          <p:nvPr/>
        </p:nvSpPr>
        <p:spPr>
          <a:xfrm>
            <a:off x="5929715" y="4050060"/>
            <a:ext cx="3521791"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kern="0" dirty="0">
                <a:solidFill>
                  <a:srgbClr val="FFFFFF"/>
                </a:solidFill>
              </a:rPr>
              <a:t>Real-Time Transit Information Platform:</a:t>
            </a:r>
          </a:p>
        </p:txBody>
      </p:sp>
      <p:cxnSp>
        <p:nvCxnSpPr>
          <p:cNvPr id="954" name="Google Shape;967;p70">
            <a:extLst>
              <a:ext uri="{FF2B5EF4-FFF2-40B4-BE49-F238E27FC236}">
                <a16:creationId xmlns:a16="http://schemas.microsoft.com/office/drawing/2014/main" id="{BA0A90E5-4E56-08C1-E8A9-ED6A358FEBD3}"/>
              </a:ext>
            </a:extLst>
          </p:cNvPr>
          <p:cNvCxnSpPr/>
          <p:nvPr/>
        </p:nvCxnSpPr>
        <p:spPr>
          <a:xfrm>
            <a:off x="6336305" y="4947588"/>
            <a:ext cx="2485600" cy="0"/>
          </a:xfrm>
          <a:prstGeom prst="straightConnector1">
            <a:avLst/>
          </a:prstGeom>
          <a:noFill/>
          <a:ln w="19050" cap="flat" cmpd="sng">
            <a:solidFill>
              <a:schemeClr val="lt2"/>
            </a:solidFill>
            <a:prstDash val="solid"/>
            <a:round/>
            <a:headEnd type="none" w="med" len="med"/>
            <a:tailEnd type="none" w="med" len="med"/>
          </a:ln>
        </p:spPr>
      </p:cxnSp>
      <p:grpSp>
        <p:nvGrpSpPr>
          <p:cNvPr id="1024" name="Google Shape;1000;p70">
            <a:extLst>
              <a:ext uri="{FF2B5EF4-FFF2-40B4-BE49-F238E27FC236}">
                <a16:creationId xmlns:a16="http://schemas.microsoft.com/office/drawing/2014/main" id="{DB909CD9-7D9B-74D8-5167-5F97B15004D2}"/>
              </a:ext>
            </a:extLst>
          </p:cNvPr>
          <p:cNvGrpSpPr/>
          <p:nvPr/>
        </p:nvGrpSpPr>
        <p:grpSpPr>
          <a:xfrm>
            <a:off x="7468830" y="2252872"/>
            <a:ext cx="267935" cy="216736"/>
            <a:chOff x="5095817" y="961574"/>
            <a:chExt cx="200951" cy="162552"/>
          </a:xfrm>
        </p:grpSpPr>
        <p:sp>
          <p:nvSpPr>
            <p:cNvPr id="1025" name="Google Shape;1001;p70">
              <a:extLst>
                <a:ext uri="{FF2B5EF4-FFF2-40B4-BE49-F238E27FC236}">
                  <a16:creationId xmlns:a16="http://schemas.microsoft.com/office/drawing/2014/main" id="{D1B8D32B-06BD-DFDE-665E-DD47B08C0FEF}"/>
                </a:ext>
              </a:extLst>
            </p:cNvPr>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6" name="Google Shape;1002;p70">
              <a:extLst>
                <a:ext uri="{FF2B5EF4-FFF2-40B4-BE49-F238E27FC236}">
                  <a16:creationId xmlns:a16="http://schemas.microsoft.com/office/drawing/2014/main" id="{50A70C92-9AF6-3E3A-8BAF-6915494F6945}"/>
                </a:ext>
              </a:extLst>
            </p:cNvPr>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7" name="Google Shape;1003;p70">
              <a:extLst>
                <a:ext uri="{FF2B5EF4-FFF2-40B4-BE49-F238E27FC236}">
                  <a16:creationId xmlns:a16="http://schemas.microsoft.com/office/drawing/2014/main" id="{D6C8BB1B-2BEA-74A4-0473-EFDDBED6FF3F}"/>
                </a:ext>
              </a:extLst>
            </p:cNvPr>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28" name="Google Shape;959;p70">
            <a:extLst>
              <a:ext uri="{FF2B5EF4-FFF2-40B4-BE49-F238E27FC236}">
                <a16:creationId xmlns:a16="http://schemas.microsoft.com/office/drawing/2014/main" id="{73D171CC-A08F-57B8-E8C1-4E0807FF279C}"/>
              </a:ext>
            </a:extLst>
          </p:cNvPr>
          <p:cNvSpPr txBox="1">
            <a:spLocks/>
          </p:cNvSpPr>
          <p:nvPr/>
        </p:nvSpPr>
        <p:spPr>
          <a:xfrm>
            <a:off x="9136705" y="4184136"/>
            <a:ext cx="31152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kern="0" dirty="0">
                <a:solidFill>
                  <a:srgbClr val="FFFFFF"/>
                </a:solidFill>
              </a:rPr>
              <a:t>Integration Approach</a:t>
            </a:r>
          </a:p>
        </p:txBody>
      </p:sp>
      <p:cxnSp>
        <p:nvCxnSpPr>
          <p:cNvPr id="1030" name="Google Shape;967;p70">
            <a:extLst>
              <a:ext uri="{FF2B5EF4-FFF2-40B4-BE49-F238E27FC236}">
                <a16:creationId xmlns:a16="http://schemas.microsoft.com/office/drawing/2014/main" id="{B0A8BA94-1FC5-DB7D-1FB0-FA3DC369DA56}"/>
              </a:ext>
            </a:extLst>
          </p:cNvPr>
          <p:cNvCxnSpPr/>
          <p:nvPr/>
        </p:nvCxnSpPr>
        <p:spPr>
          <a:xfrm>
            <a:off x="9451505" y="4979807"/>
            <a:ext cx="2485600" cy="0"/>
          </a:xfrm>
          <a:prstGeom prst="straightConnector1">
            <a:avLst/>
          </a:prstGeom>
          <a:noFill/>
          <a:ln w="19050" cap="flat" cmpd="sng">
            <a:solidFill>
              <a:schemeClr val="lt2"/>
            </a:solidFill>
            <a:prstDash val="solid"/>
            <a:round/>
            <a:headEnd type="none" w="med" len="med"/>
            <a:tailEnd type="none" w="med" len="med"/>
          </a:ln>
        </p:spPr>
      </p:cxnSp>
      <p:grpSp>
        <p:nvGrpSpPr>
          <p:cNvPr id="1041" name="Google Shape;1000;p70">
            <a:extLst>
              <a:ext uri="{FF2B5EF4-FFF2-40B4-BE49-F238E27FC236}">
                <a16:creationId xmlns:a16="http://schemas.microsoft.com/office/drawing/2014/main" id="{E4D67E65-EF9A-92D0-9571-021821021CE9}"/>
              </a:ext>
            </a:extLst>
          </p:cNvPr>
          <p:cNvGrpSpPr/>
          <p:nvPr/>
        </p:nvGrpSpPr>
        <p:grpSpPr>
          <a:xfrm>
            <a:off x="10584030" y="2205236"/>
            <a:ext cx="267935" cy="216736"/>
            <a:chOff x="5095817" y="961574"/>
            <a:chExt cx="200951" cy="162552"/>
          </a:xfrm>
        </p:grpSpPr>
        <p:sp>
          <p:nvSpPr>
            <p:cNvPr id="1042" name="Google Shape;1001;p70">
              <a:extLst>
                <a:ext uri="{FF2B5EF4-FFF2-40B4-BE49-F238E27FC236}">
                  <a16:creationId xmlns:a16="http://schemas.microsoft.com/office/drawing/2014/main" id="{A847BA37-803F-CA67-5787-0B2FF972E54C}"/>
                </a:ext>
              </a:extLst>
            </p:cNvPr>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3" name="Google Shape;1002;p70">
              <a:extLst>
                <a:ext uri="{FF2B5EF4-FFF2-40B4-BE49-F238E27FC236}">
                  <a16:creationId xmlns:a16="http://schemas.microsoft.com/office/drawing/2014/main" id="{5437AAFA-B7E9-093D-0DA2-2660CB778E8B}"/>
                </a:ext>
              </a:extLst>
            </p:cNvPr>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4" name="Google Shape;1003;p70">
              <a:extLst>
                <a:ext uri="{FF2B5EF4-FFF2-40B4-BE49-F238E27FC236}">
                  <a16:creationId xmlns:a16="http://schemas.microsoft.com/office/drawing/2014/main" id="{5C8C3DF5-5F17-A83C-76E9-811375678A74}"/>
                </a:ext>
              </a:extLst>
            </p:cNvPr>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045" name="Picture 2" descr="Goal Seeking creative icon. Simple element illustration. Goal Seeking  concept symbol design from project management collection. Can be used for  mobile Stock Photo - Alamy">
            <a:extLst>
              <a:ext uri="{FF2B5EF4-FFF2-40B4-BE49-F238E27FC236}">
                <a16:creationId xmlns:a16="http://schemas.microsoft.com/office/drawing/2014/main" id="{A4C35DC4-710D-2CE7-E776-086A05E73F10}"/>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backgroundRemoval t="11367" b="61511" l="26000" r="80077">
                        <a14:foregroundMark x1="57154" y1="53597" x2="57154" y2="53597"/>
                        <a14:foregroundMark x1="51615" y1="51871" x2="51615" y2="51871"/>
                        <a14:foregroundMark x1="57385" y1="46187" x2="57385" y2="46187"/>
                        <a14:foregroundMark x1="57154" y1="38273" x2="57154" y2="38273"/>
                        <a14:foregroundMark x1="44154" y1="32590" x2="44154" y2="32590"/>
                        <a14:foregroundMark x1="49231" y1="35827" x2="49231" y2="35827"/>
                        <a14:foregroundMark x1="58692" y1="30647" x2="58692" y2="30647"/>
                        <a14:foregroundMark x1="52615" y1="19281" x2="52615" y2="19281"/>
                        <a14:foregroundMark x1="48385" y1="54101" x2="48385" y2="54101"/>
                        <a14:foregroundMark x1="42615" y1="26403" x2="42615" y2="26403"/>
                      </a14:backgroundRemoval>
                    </a14:imgEffect>
                  </a14:imgLayer>
                </a14:imgProps>
              </a:ext>
              <a:ext uri="{28A0092B-C50C-407E-A947-70E740481C1C}">
                <a14:useLocalDpi xmlns:a14="http://schemas.microsoft.com/office/drawing/2010/main" val="0"/>
              </a:ext>
            </a:extLst>
          </a:blip>
          <a:srcRect l="24944" t="9575" r="18205" b="39730"/>
          <a:stretch/>
        </p:blipFill>
        <p:spPr bwMode="auto">
          <a:xfrm>
            <a:off x="1385037" y="3094555"/>
            <a:ext cx="755113"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4" descr="Sensor Logo Vector Art, Icons, and Graphics for Free Download">
            <a:extLst>
              <a:ext uri="{FF2B5EF4-FFF2-40B4-BE49-F238E27FC236}">
                <a16:creationId xmlns:a16="http://schemas.microsoft.com/office/drawing/2014/main" id="{0E3DB89B-EC3E-8B5E-93FD-DE6018A4425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ackgroundRemoval t="0" b="100000" l="0" r="100000">
                        <a14:foregroundMark x1="15250" y1="49000" x2="15250" y2="49000"/>
                        <a14:foregroundMark x1="21000" y1="49000" x2="21000" y2="49000"/>
                        <a14:foregroundMark x1="27750" y1="49000" x2="27750" y2="49000"/>
                        <a14:foregroundMark x1="33250" y1="48500" x2="33250" y2="48500"/>
                        <a14:foregroundMark x1="40000" y1="45000" x2="40000" y2="45000"/>
                        <a14:foregroundMark x1="46750" y1="43500" x2="46750" y2="43500"/>
                        <a14:foregroundMark x1="60750" y1="44500" x2="60750" y2="44500"/>
                        <a14:foregroundMark x1="67000" y1="44500" x2="67000" y2="44500"/>
                        <a14:foregroundMark x1="72750" y1="41000" x2="72750" y2="41000"/>
                        <a14:foregroundMark x1="78250" y1="38500" x2="78250" y2="38500"/>
                        <a14:foregroundMark x1="84250" y1="34500" x2="84250" y2="34500"/>
                        <a14:foregroundMark x1="89000" y1="30500" x2="89000" y2="30500"/>
                      </a14:backgroundRemoval>
                    </a14:imgEffect>
                  </a14:imgLayer>
                </a14:imgProps>
              </a:ext>
              <a:ext uri="{28A0092B-C50C-407E-A947-70E740481C1C}">
                <a14:useLocalDpi xmlns:a14="http://schemas.microsoft.com/office/drawing/2010/main" val="0"/>
              </a:ext>
            </a:extLst>
          </a:blip>
          <a:srcRect/>
          <a:stretch>
            <a:fillRect/>
          </a:stretch>
        </p:blipFill>
        <p:spPr bwMode="auto">
          <a:xfrm>
            <a:off x="4022156" y="3090333"/>
            <a:ext cx="14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Real-time computing Business Project Outsourcing, time, text, service, time  png | PNGWing">
            <a:extLst>
              <a:ext uri="{FF2B5EF4-FFF2-40B4-BE49-F238E27FC236}">
                <a16:creationId xmlns:a16="http://schemas.microsoft.com/office/drawing/2014/main" id="{70DC72D9-4715-4AD7-9592-DB697BA99451}"/>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backgroundRemoval t="977" b="100000" l="0" r="100000">
                        <a14:foregroundMark x1="51848" y1="55078" x2="51848" y2="55078"/>
                        <a14:foregroundMark x1="39022" y1="28320" x2="39022" y2="28320"/>
                        <a14:foregroundMark x1="37717" y1="38867" x2="37717" y2="38867"/>
                        <a14:foregroundMark x1="36522" y1="48047" x2="36522" y2="48047"/>
                        <a14:foregroundMark x1="35109" y1="59570" x2="35109" y2="59570"/>
                        <a14:foregroundMark x1="35652" y1="71680" x2="35652" y2="71680"/>
                        <a14:foregroundMark x1="38152" y1="84961" x2="38152" y2="84961"/>
                      </a14:backgroundRemoval>
                    </a14:imgEffect>
                  </a14:imgLayer>
                </a14:imgProps>
              </a:ext>
              <a:ext uri="{28A0092B-C50C-407E-A947-70E740481C1C}">
                <a14:useLocalDpi xmlns:a14="http://schemas.microsoft.com/office/drawing/2010/main" val="0"/>
              </a:ext>
            </a:extLst>
          </a:blip>
          <a:srcRect/>
          <a:stretch>
            <a:fillRect/>
          </a:stretch>
        </p:blipFill>
        <p:spPr bwMode="auto">
          <a:xfrm>
            <a:off x="7089885" y="3045931"/>
            <a:ext cx="129375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8" descr="Microcontroller PNG Image HD">
            <a:extLst>
              <a:ext uri="{FF2B5EF4-FFF2-40B4-BE49-F238E27FC236}">
                <a16:creationId xmlns:a16="http://schemas.microsoft.com/office/drawing/2014/main" id="{B470BC60-593D-D7A5-B1BF-99D43F2E7993}"/>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10346696" y="3081616"/>
            <a:ext cx="720000" cy="7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F8167413-F196-6F23-6721-B2689B275116}"/>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419070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AEB53692-F66C-9DF1-3FA6-43B0EEECC3D6}"/>
              </a:ext>
            </a:extLst>
          </p:cNvPr>
          <p:cNvPicPr>
            <a:picLocks noChangeAspect="1"/>
          </p:cNvPicPr>
          <p:nvPr/>
        </p:nvPicPr>
        <p:blipFill>
          <a:blip r:embed="rId3"/>
          <a:stretch>
            <a:fillRect/>
          </a:stretch>
        </p:blipFill>
        <p:spPr>
          <a:xfrm>
            <a:off x="789944" y="740701"/>
            <a:ext cx="10612112" cy="5966400"/>
          </a:xfrm>
          <a:prstGeom prst="rect">
            <a:avLst/>
          </a:prstGeom>
        </p:spPr>
      </p:pic>
    </p:spTree>
    <p:extLst>
      <p:ext uri="{BB962C8B-B14F-4D97-AF65-F5344CB8AC3E}">
        <p14:creationId xmlns:p14="http://schemas.microsoft.com/office/powerpoint/2010/main" val="3919910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F0EED9B4-E20E-AA56-A51B-873068146E27}"/>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3903438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7B24AFE6-445F-7998-C38C-DA2DCE66B7DF}"/>
              </a:ext>
            </a:extLst>
          </p:cNvPr>
          <p:cNvPicPr>
            <a:picLocks noChangeAspect="1"/>
          </p:cNvPicPr>
          <p:nvPr/>
        </p:nvPicPr>
        <p:blipFill>
          <a:blip r:embed="rId3"/>
          <a:stretch>
            <a:fillRect/>
          </a:stretch>
        </p:blipFill>
        <p:spPr>
          <a:xfrm>
            <a:off x="789944" y="838597"/>
            <a:ext cx="10612112" cy="5966400"/>
          </a:xfrm>
          <a:prstGeom prst="rect">
            <a:avLst/>
          </a:prstGeom>
        </p:spPr>
      </p:pic>
    </p:spTree>
    <p:extLst>
      <p:ext uri="{BB962C8B-B14F-4D97-AF65-F5344CB8AC3E}">
        <p14:creationId xmlns:p14="http://schemas.microsoft.com/office/powerpoint/2010/main" val="3108044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dirty="0"/>
              <a:t>03</a:t>
            </a:r>
            <a:endParaRPr dirty="0"/>
          </a:p>
        </p:txBody>
      </p:sp>
      <p:cxnSp>
        <p:nvCxnSpPr>
          <p:cNvPr id="652" name="Google Shape;652;p64"/>
          <p:cNvCxnSpPr>
            <a:cxnSpLocks/>
          </p:cNvCxnSpPr>
          <p:nvPr/>
        </p:nvCxnSpPr>
        <p:spPr>
          <a:xfrm>
            <a:off x="966467" y="4549500"/>
            <a:ext cx="9103223"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59999" y="2715967"/>
            <a:ext cx="9311435" cy="1634800"/>
          </a:xfrm>
          <a:prstGeom prst="rect">
            <a:avLst/>
          </a:prstGeom>
        </p:spPr>
        <p:txBody>
          <a:bodyPr spcFirstLastPara="1" wrap="square" lIns="121900" tIns="121900" rIns="121900" bIns="121900" anchor="ctr" anchorCtr="0">
            <a:noAutofit/>
          </a:bodyPr>
          <a:lstStyle/>
          <a:p>
            <a:r>
              <a:rPr lang="en-GB" dirty="0"/>
              <a:t>BLYNK</a:t>
            </a:r>
          </a:p>
        </p:txBody>
      </p:sp>
    </p:spTree>
    <p:extLst>
      <p:ext uri="{BB962C8B-B14F-4D97-AF65-F5344CB8AC3E}">
        <p14:creationId xmlns:p14="http://schemas.microsoft.com/office/powerpoint/2010/main" val="32896595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Introduction</a:t>
            </a:r>
          </a:p>
        </p:txBody>
      </p:sp>
      <p:sp>
        <p:nvSpPr>
          <p:cNvPr id="710" name="Google Shape;710;p65"/>
          <p:cNvSpPr txBox="1">
            <a:spLocks noGrp="1"/>
          </p:cNvSpPr>
          <p:nvPr>
            <p:ph type="body" idx="1"/>
          </p:nvPr>
        </p:nvSpPr>
        <p:spPr>
          <a:xfrm>
            <a:off x="469238" y="1930535"/>
            <a:ext cx="10443381" cy="3567200"/>
          </a:xfrm>
          <a:prstGeom prst="rect">
            <a:avLst/>
          </a:prstGeom>
        </p:spPr>
        <p:txBody>
          <a:bodyPr spcFirstLastPara="1" wrap="square" lIns="121900" tIns="121900" rIns="121900" bIns="121900" anchor="t" anchorCtr="0">
            <a:noAutofit/>
          </a:bodyPr>
          <a:lstStyle/>
          <a:p>
            <a:pPr marL="380990" indent="-380990">
              <a:buClr>
                <a:schemeClr val="tx2"/>
              </a:buClr>
              <a:buSzPct val="129000"/>
              <a:buFont typeface="Wingdings" panose="05000000000000000000" pitchFamily="2" charset="2"/>
              <a:buChar char="Ø"/>
            </a:pPr>
            <a:r>
              <a:rPr lang="en-GB" dirty="0">
                <a:solidFill>
                  <a:schemeClr val="lt2"/>
                </a:solidFill>
                <a:latin typeface="Lato"/>
                <a:ea typeface="Lato"/>
                <a:cs typeface="Lato"/>
                <a:sym typeface="Lato"/>
              </a:rPr>
              <a:t> Blynk is a user-friendly Internet of Things (IoT) platform that simplifies the development of IoT projects for both experienced developers and hobbyists. It offers a drag-and-drop interface, enabling users to create customized mobile applications to control and monitor connected hardware without the need for extensive programming or hardware expertise. Blynk is compatible with a wide array of hardware platforms, including Arduino, Raspberry Pi, and ESP8266, allowing users to connect their devices to the Blynk cloud and develop intuitive and interactive mobile apps for device control and data visualization. The platform provides various widgets such as buttons and sliders to facilitate interaction with IoT devices. Blynk's ease of use and strong community support have made it a popular choice among IoT enthusiasts, enabling them to rapidly prototype and deploy IoT applications with minimal learning curve.</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1026" name="Picture 2" descr="blynkkk (Blynk IoT platform) · GitHub">
            <a:extLst>
              <a:ext uri="{FF2B5EF4-FFF2-40B4-BE49-F238E27FC236}">
                <a16:creationId xmlns:a16="http://schemas.microsoft.com/office/drawing/2014/main" id="{4F7F7B9D-173A-20D4-9518-02CC96091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008" y="295807"/>
            <a:ext cx="1431219" cy="1431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BLYNK</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2050" name="Picture 2" descr="Blynk Mobile Apps - Blynk Documentation">
            <a:extLst>
              <a:ext uri="{FF2B5EF4-FFF2-40B4-BE49-F238E27FC236}">
                <a16:creationId xmlns:a16="http://schemas.microsoft.com/office/drawing/2014/main" id="{302D16D5-1E8A-37FB-3A6B-3A8DCC32D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748" y="848433"/>
            <a:ext cx="9580504" cy="516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156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 name="Rectangle: Rounded Corners 1">
            <a:extLst>
              <a:ext uri="{FF2B5EF4-FFF2-40B4-BE49-F238E27FC236}">
                <a16:creationId xmlns:a16="http://schemas.microsoft.com/office/drawing/2014/main" id="{24F4638B-F3A7-4DC5-DB56-151174E3429C}"/>
              </a:ext>
            </a:extLst>
          </p:cNvPr>
          <p:cNvSpPr/>
          <p:nvPr/>
        </p:nvSpPr>
        <p:spPr>
          <a:xfrm>
            <a:off x="555101" y="3838176"/>
            <a:ext cx="2066288" cy="18212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219170">
              <a:buClr>
                <a:srgbClr val="000000"/>
              </a:buClr>
            </a:pPr>
            <a:r>
              <a:rPr lang="en-GB" sz="3733" kern="0" dirty="0">
                <a:solidFill>
                  <a:srgbClr val="7030A0"/>
                </a:solidFill>
                <a:latin typeface="Arial"/>
                <a:sym typeface="Arial"/>
              </a:rPr>
              <a:t>ESP32 Module</a:t>
            </a:r>
          </a:p>
        </p:txBody>
      </p:sp>
      <p:sp>
        <p:nvSpPr>
          <p:cNvPr id="3" name="Rectangle: Rounded Corners 2">
            <a:extLst>
              <a:ext uri="{FF2B5EF4-FFF2-40B4-BE49-F238E27FC236}">
                <a16:creationId xmlns:a16="http://schemas.microsoft.com/office/drawing/2014/main" id="{53D03DD0-102F-610F-87B8-7DD03FB05092}"/>
              </a:ext>
            </a:extLst>
          </p:cNvPr>
          <p:cNvSpPr/>
          <p:nvPr/>
        </p:nvSpPr>
        <p:spPr>
          <a:xfrm>
            <a:off x="8961567" y="3860752"/>
            <a:ext cx="2066288" cy="18212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219170">
              <a:buClr>
                <a:srgbClr val="000000"/>
              </a:buClr>
            </a:pPr>
            <a:r>
              <a:rPr lang="en-GB" sz="3733" kern="0" dirty="0">
                <a:solidFill>
                  <a:srgbClr val="7030A0"/>
                </a:solidFill>
                <a:latin typeface="Arial"/>
                <a:sym typeface="Arial"/>
              </a:rPr>
              <a:t>Arduino Mega</a:t>
            </a:r>
          </a:p>
        </p:txBody>
      </p:sp>
      <p:sp>
        <p:nvSpPr>
          <p:cNvPr id="4" name="Cloud 3">
            <a:extLst>
              <a:ext uri="{FF2B5EF4-FFF2-40B4-BE49-F238E27FC236}">
                <a16:creationId xmlns:a16="http://schemas.microsoft.com/office/drawing/2014/main" id="{14F9F801-9E76-2A04-54BA-FAC1BCD3135D}"/>
              </a:ext>
            </a:extLst>
          </p:cNvPr>
          <p:cNvSpPr/>
          <p:nvPr/>
        </p:nvSpPr>
        <p:spPr>
          <a:xfrm>
            <a:off x="3883378" y="667943"/>
            <a:ext cx="4425245" cy="2037133"/>
          </a:xfrm>
          <a:prstGeom prst="cloud">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1219170">
              <a:buClr>
                <a:srgbClr val="000000"/>
              </a:buClr>
            </a:pPr>
            <a:r>
              <a:rPr lang="en-GB" sz="2133" kern="0" dirty="0">
                <a:solidFill>
                  <a:srgbClr val="7030A0"/>
                </a:solidFill>
                <a:latin typeface="Blackoak Std" panose="04050907060602020202" pitchFamily="82" charset="0"/>
                <a:sym typeface="Arial"/>
              </a:rPr>
              <a:t>BLYNK</a:t>
            </a: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5" name="Lightning Bolt 4">
            <a:extLst>
              <a:ext uri="{FF2B5EF4-FFF2-40B4-BE49-F238E27FC236}">
                <a16:creationId xmlns:a16="http://schemas.microsoft.com/office/drawing/2014/main" id="{F5F41F94-0A46-2017-6D87-4E84083CA9C4}"/>
              </a:ext>
            </a:extLst>
          </p:cNvPr>
          <p:cNvSpPr/>
          <p:nvPr/>
        </p:nvSpPr>
        <p:spPr>
          <a:xfrm>
            <a:off x="7375408" y="2434297"/>
            <a:ext cx="1761067" cy="1343311"/>
          </a:xfrm>
          <a:prstGeom prst="lightningBol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1219170">
              <a:buClr>
                <a:srgbClr val="000000"/>
              </a:buClr>
            </a:pPr>
            <a:endParaRPr lang="en-GB" sz="1867" kern="0">
              <a:solidFill>
                <a:srgbClr val="FEA8C3"/>
              </a:solidFill>
              <a:latin typeface="Arial"/>
              <a:sym typeface="Arial"/>
            </a:endParaRPr>
          </a:p>
        </p:txBody>
      </p:sp>
      <p:sp>
        <p:nvSpPr>
          <p:cNvPr id="10" name="Lightning Bolt 9">
            <a:extLst>
              <a:ext uri="{FF2B5EF4-FFF2-40B4-BE49-F238E27FC236}">
                <a16:creationId xmlns:a16="http://schemas.microsoft.com/office/drawing/2014/main" id="{07D1676C-55AF-3490-8D43-225DE6D950DC}"/>
              </a:ext>
            </a:extLst>
          </p:cNvPr>
          <p:cNvSpPr/>
          <p:nvPr/>
        </p:nvSpPr>
        <p:spPr>
          <a:xfrm flipH="1">
            <a:off x="2343441" y="2353847"/>
            <a:ext cx="1761067" cy="1343311"/>
          </a:xfrm>
          <a:prstGeom prst="lightningBol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1219170">
              <a:buClr>
                <a:srgbClr val="000000"/>
              </a:buClr>
            </a:pPr>
            <a:endParaRPr lang="en-GB" sz="1867" kern="0">
              <a:solidFill>
                <a:srgbClr val="FEA8C3"/>
              </a:solidFill>
              <a:latin typeface="Arial"/>
              <a:sym typeface="Arial"/>
            </a:endParaRPr>
          </a:p>
        </p:txBody>
      </p:sp>
    </p:spTree>
    <p:extLst>
      <p:ext uri="{BB962C8B-B14F-4D97-AF65-F5344CB8AC3E}">
        <p14:creationId xmlns:p14="http://schemas.microsoft.com/office/powerpoint/2010/main" val="1692121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 FLOW</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503471" y="1261456"/>
            <a:ext cx="10443381" cy="3567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This project aims to create a Smart Parking Management System that utilizes an ESP32-CAM module to monitor and relay real-time information about available parking spaces in a designated area to a Blynk app. Additionally, the system includes an autonomous parking rover constructed using an Arduino Mega, which can receive this parking information from Blynk and navigate to an available parking space independently.</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84205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960000" y="576459"/>
            <a:ext cx="10272000" cy="643600"/>
          </a:xfrm>
          <a:prstGeom prst="rect">
            <a:avLst/>
          </a:prstGeom>
        </p:spPr>
        <p:txBody>
          <a:bodyPr spcFirstLastPara="1" wrap="square" lIns="121900" tIns="121900" rIns="121900" bIns="121900" anchor="ctr" anchorCtr="0">
            <a:noAutofit/>
          </a:bodyPr>
          <a:lstStyle/>
          <a:p>
            <a:pPr algn="ctr"/>
            <a:r>
              <a:rPr lang="en" sz="9600" dirty="0"/>
              <a:t>BUDGET</a:t>
            </a:r>
            <a:endParaRPr sz="9600" dirty="0"/>
          </a:p>
        </p:txBody>
      </p:sp>
      <p:cxnSp>
        <p:nvCxnSpPr>
          <p:cNvPr id="481" name="Google Shape;481;p59"/>
          <p:cNvCxnSpPr/>
          <p:nvPr/>
        </p:nvCxnSpPr>
        <p:spPr>
          <a:xfrm>
            <a:off x="-13233" y="6156300"/>
            <a:ext cx="94928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0429042" y="5507369"/>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aphicFrame>
        <p:nvGraphicFramePr>
          <p:cNvPr id="7" name="Table 6">
            <a:extLst>
              <a:ext uri="{FF2B5EF4-FFF2-40B4-BE49-F238E27FC236}">
                <a16:creationId xmlns:a16="http://schemas.microsoft.com/office/drawing/2014/main" id="{06551AF2-15E1-86F9-9D0F-8630AFEFCD8E}"/>
              </a:ext>
            </a:extLst>
          </p:cNvPr>
          <p:cNvGraphicFramePr>
            <a:graphicFrameLocks noGrp="1"/>
          </p:cNvGraphicFramePr>
          <p:nvPr>
            <p:extLst>
              <p:ext uri="{D42A27DB-BD31-4B8C-83A1-F6EECF244321}">
                <p14:modId xmlns:p14="http://schemas.microsoft.com/office/powerpoint/2010/main" val="743910594"/>
              </p:ext>
            </p:extLst>
          </p:nvPr>
        </p:nvGraphicFramePr>
        <p:xfrm>
          <a:off x="960000" y="1752602"/>
          <a:ext cx="10442969" cy="4166797"/>
        </p:xfrm>
        <a:graphic>
          <a:graphicData uri="http://schemas.openxmlformats.org/drawingml/2006/table">
            <a:tbl>
              <a:tblPr/>
              <a:tblGrid>
                <a:gridCol w="1097400">
                  <a:extLst>
                    <a:ext uri="{9D8B030D-6E8A-4147-A177-3AD203B41FA5}">
                      <a16:colId xmlns:a16="http://schemas.microsoft.com/office/drawing/2014/main" val="3526193603"/>
                    </a:ext>
                  </a:extLst>
                </a:gridCol>
                <a:gridCol w="5304092">
                  <a:extLst>
                    <a:ext uri="{9D8B030D-6E8A-4147-A177-3AD203B41FA5}">
                      <a16:colId xmlns:a16="http://schemas.microsoft.com/office/drawing/2014/main" val="667861871"/>
                    </a:ext>
                  </a:extLst>
                </a:gridCol>
                <a:gridCol w="4041477">
                  <a:extLst>
                    <a:ext uri="{9D8B030D-6E8A-4147-A177-3AD203B41FA5}">
                      <a16:colId xmlns:a16="http://schemas.microsoft.com/office/drawing/2014/main" val="631118170"/>
                    </a:ext>
                  </a:extLst>
                </a:gridCol>
              </a:tblGrid>
              <a:tr h="666688">
                <a:tc>
                  <a:txBody>
                    <a:bodyPr/>
                    <a:lstStyle/>
                    <a:p>
                      <a:pPr algn="ctr" fontAlgn="t"/>
                      <a:r>
                        <a:rPr lang="en-GB" sz="3600" b="0" i="0" u="none" strike="noStrike" dirty="0">
                          <a:solidFill>
                            <a:schemeClr val="tx2"/>
                          </a:solidFill>
                          <a:effectLst/>
                          <a:latin typeface="Lato" panose="020F0502020204030203" pitchFamily="34" charset="0"/>
                        </a:rPr>
                        <a:t>S.No</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3600" b="0" i="0" u="none" strike="noStrike" dirty="0">
                          <a:solidFill>
                            <a:schemeClr val="tx2"/>
                          </a:solidFill>
                          <a:effectLst/>
                          <a:latin typeface="Lato" panose="020F0502020204030203" pitchFamily="34" charset="0"/>
                        </a:rPr>
                        <a:t>COMPONENTS</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3600" b="0" i="0" u="none" strike="noStrike">
                          <a:solidFill>
                            <a:schemeClr val="tx2"/>
                          </a:solidFill>
                          <a:effectLst/>
                          <a:latin typeface="Lato" panose="020F0502020204030203" pitchFamily="34" charset="0"/>
                        </a:rPr>
                        <a:t>PRICE</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1929585314"/>
                  </a:ext>
                </a:extLst>
              </a:tr>
              <a:tr h="388901">
                <a:tc>
                  <a:txBody>
                    <a:bodyPr/>
                    <a:lstStyle/>
                    <a:p>
                      <a:pPr algn="ctr" fontAlgn="t"/>
                      <a:r>
                        <a:rPr lang="en-GB" sz="1800" b="1" i="0" u="none" strike="noStrike" dirty="0">
                          <a:solidFill>
                            <a:schemeClr val="tx2"/>
                          </a:solidFill>
                          <a:effectLst/>
                          <a:latin typeface="Lato" panose="020F0502020204030203" pitchFamily="34" charset="0"/>
                        </a:rPr>
                        <a:t>1</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16 x 2 LCD display</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100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708037277"/>
                  </a:ext>
                </a:extLst>
              </a:tr>
              <a:tr h="388901">
                <a:tc>
                  <a:txBody>
                    <a:bodyPr/>
                    <a:lstStyle/>
                    <a:p>
                      <a:pPr algn="ctr" fontAlgn="t"/>
                      <a:r>
                        <a:rPr lang="en-GB" sz="1800" b="1" i="0" u="none" strike="noStrike">
                          <a:solidFill>
                            <a:schemeClr val="tx2"/>
                          </a:solidFill>
                          <a:effectLst/>
                          <a:latin typeface="Lato" panose="020F0502020204030203" pitchFamily="34" charset="0"/>
                        </a:rPr>
                        <a:t>2</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Camera Module</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480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2151191186"/>
                  </a:ext>
                </a:extLst>
              </a:tr>
              <a:tr h="388901">
                <a:tc>
                  <a:txBody>
                    <a:bodyPr/>
                    <a:lstStyle/>
                    <a:p>
                      <a:pPr algn="ctr" fontAlgn="t"/>
                      <a:r>
                        <a:rPr lang="en-GB" sz="1800" b="1" i="0" u="none" strike="noStrike">
                          <a:solidFill>
                            <a:schemeClr val="tx2"/>
                          </a:solidFill>
                          <a:effectLst/>
                          <a:latin typeface="Lato" panose="020F0502020204030203" pitchFamily="34" charset="0"/>
                        </a:rPr>
                        <a:t>3</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ESP 32 Module</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400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3525951793"/>
                  </a:ext>
                </a:extLst>
              </a:tr>
              <a:tr h="388901">
                <a:tc>
                  <a:txBody>
                    <a:bodyPr/>
                    <a:lstStyle/>
                    <a:p>
                      <a:pPr algn="ctr" fontAlgn="t"/>
                      <a:r>
                        <a:rPr lang="en-GB" sz="1800" b="1" i="0" u="none" strike="noStrike">
                          <a:solidFill>
                            <a:schemeClr val="tx2"/>
                          </a:solidFill>
                          <a:effectLst/>
                          <a:latin typeface="Lato" panose="020F0502020204030203" pitchFamily="34" charset="0"/>
                        </a:rPr>
                        <a:t>4</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ULTRASONIC SENSOR</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250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1168609926"/>
                  </a:ext>
                </a:extLst>
              </a:tr>
              <a:tr h="388901">
                <a:tc>
                  <a:txBody>
                    <a:bodyPr/>
                    <a:lstStyle/>
                    <a:p>
                      <a:pPr algn="ctr" fontAlgn="t"/>
                      <a:r>
                        <a:rPr lang="en-GB" sz="1800" b="1" i="0" u="none" strike="noStrike">
                          <a:solidFill>
                            <a:schemeClr val="tx2"/>
                          </a:solidFill>
                          <a:effectLst/>
                          <a:latin typeface="Lato" panose="020F0502020204030203" pitchFamily="34" charset="0"/>
                        </a:rPr>
                        <a:t>5</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Arduino Mega</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4,300.00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1110619595"/>
                  </a:ext>
                </a:extLst>
              </a:tr>
              <a:tr h="388901">
                <a:tc>
                  <a:txBody>
                    <a:bodyPr/>
                    <a:lstStyle/>
                    <a:p>
                      <a:pPr algn="ctr" fontAlgn="t"/>
                      <a:r>
                        <a:rPr lang="en-GB" sz="1800" b="1" i="0" u="none" strike="noStrike">
                          <a:solidFill>
                            <a:schemeClr val="tx2"/>
                          </a:solidFill>
                          <a:effectLst/>
                          <a:latin typeface="Lato" panose="020F0502020204030203" pitchFamily="34" charset="0"/>
                        </a:rPr>
                        <a:t>6</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Adafruit Motor Shield</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1700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369702549"/>
                  </a:ext>
                </a:extLst>
              </a:tr>
              <a:tr h="388901">
                <a:tc>
                  <a:txBody>
                    <a:bodyPr/>
                    <a:lstStyle/>
                    <a:p>
                      <a:pPr algn="ctr" fontAlgn="t"/>
                      <a:r>
                        <a:rPr lang="en-GB" sz="1800" b="1" i="0" u="none" strike="noStrike">
                          <a:solidFill>
                            <a:schemeClr val="tx2"/>
                          </a:solidFill>
                          <a:effectLst/>
                          <a:latin typeface="Lato" panose="020F0502020204030203" pitchFamily="34" charset="0"/>
                        </a:rPr>
                        <a:t>7</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a:solidFill>
                            <a:schemeClr val="tx2"/>
                          </a:solidFill>
                          <a:effectLst/>
                          <a:latin typeface="Lato" panose="020F0502020204030203" pitchFamily="34" charset="0"/>
                        </a:rPr>
                        <a:t>Dc Motor</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1080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930108414"/>
                  </a:ext>
                </a:extLst>
              </a:tr>
              <a:tr h="388901">
                <a:tc>
                  <a:txBody>
                    <a:bodyPr/>
                    <a:lstStyle/>
                    <a:p>
                      <a:pPr algn="ctr" fontAlgn="t"/>
                      <a:r>
                        <a:rPr lang="en-GB" sz="1800" b="1" i="0" u="none" strike="noStrike">
                          <a:solidFill>
                            <a:schemeClr val="tx2"/>
                          </a:solidFill>
                          <a:effectLst/>
                          <a:latin typeface="Lato" panose="020F0502020204030203" pitchFamily="34" charset="0"/>
                        </a:rPr>
                        <a:t>8</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ctr"/>
                      <a:r>
                        <a:rPr lang="en-GB" sz="1800" b="1" i="0" u="none" strike="noStrike">
                          <a:solidFill>
                            <a:schemeClr val="tx2"/>
                          </a:solidFill>
                          <a:effectLst/>
                          <a:latin typeface="Lato" panose="020F0502020204030203" pitchFamily="34" charset="0"/>
                        </a:rPr>
                        <a:t>LM135</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a:txBody>
                    <a:bodyPr/>
                    <a:lstStyle/>
                    <a:p>
                      <a:pPr algn="ctr" fontAlgn="t"/>
                      <a:r>
                        <a:rPr lang="en-GB" sz="1800" b="1" i="0" u="none" strike="noStrike" dirty="0">
                          <a:solidFill>
                            <a:schemeClr val="tx2"/>
                          </a:solidFill>
                          <a:effectLst/>
                          <a:latin typeface="Lato" panose="020F0502020204030203" pitchFamily="34" charset="0"/>
                        </a:rPr>
                        <a:t>690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1666936437"/>
                  </a:ext>
                </a:extLst>
              </a:tr>
              <a:tr h="388901">
                <a:tc gridSpan="2">
                  <a:txBody>
                    <a:bodyPr/>
                    <a:lstStyle/>
                    <a:p>
                      <a:pPr algn="ctr" fontAlgn="t"/>
                      <a:r>
                        <a:rPr lang="en-GB" sz="1800" b="1" i="0" u="none" strike="noStrike" dirty="0">
                          <a:solidFill>
                            <a:schemeClr val="tx2"/>
                          </a:solidFill>
                          <a:effectLst/>
                          <a:latin typeface="Lato" panose="020F0502020204030203" pitchFamily="34" charset="0"/>
                        </a:rPr>
                        <a:t>TOTAL</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tc hMerge="1">
                  <a:txBody>
                    <a:bodyPr/>
                    <a:lstStyle/>
                    <a:p>
                      <a:pPr algn="ctr" fontAlgn="t"/>
                      <a:r>
                        <a:rPr lang="en-GB" sz="1800" b="0" i="0" u="none" strike="noStrike" dirty="0">
                          <a:solidFill>
                            <a:schemeClr val="tx2"/>
                          </a:solidFill>
                          <a:effectLst/>
                          <a:latin typeface="Lato" panose="020F0502020204030203" pitchFamily="34" charset="0"/>
                        </a:rPr>
                        <a:t>TOTAL</a:t>
                      </a:r>
                    </a:p>
                  </a:txBody>
                  <a:tcPr marL="9525" marR="9525" marT="952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t"/>
                      <a:r>
                        <a:rPr lang="en-GB" sz="1800" b="1" i="0" u="none" strike="noStrike" dirty="0">
                          <a:solidFill>
                            <a:schemeClr val="tx2"/>
                          </a:solidFill>
                          <a:effectLst/>
                          <a:latin typeface="Lato" panose="020F0502020204030203" pitchFamily="34" charset="0"/>
                        </a:rPr>
                        <a:t>9000</a:t>
                      </a:r>
                    </a:p>
                  </a:txBody>
                  <a:tcPr marL="9525" marR="9525" marT="9525" marB="0" anchor="ctr">
                    <a:lnL w="28575" cap="flat" cmpd="sng" algn="ctr">
                      <a:solidFill>
                        <a:srgbClr val="080808"/>
                      </a:solidFill>
                      <a:prstDash val="solid"/>
                      <a:round/>
                      <a:headEnd type="none" w="med" len="med"/>
                      <a:tailEnd type="none" w="med" len="med"/>
                    </a:lnL>
                    <a:lnR w="28575" cap="flat" cmpd="sng" algn="ctr">
                      <a:solidFill>
                        <a:srgbClr val="080808"/>
                      </a:solidFill>
                      <a:prstDash val="solid"/>
                      <a:round/>
                      <a:headEnd type="none" w="med" len="med"/>
                      <a:tailEnd type="none" w="med" len="med"/>
                    </a:lnR>
                    <a:lnT w="28575" cap="flat" cmpd="sng" algn="ctr">
                      <a:solidFill>
                        <a:srgbClr val="080808"/>
                      </a:solidFill>
                      <a:prstDash val="solid"/>
                      <a:round/>
                      <a:headEnd type="none" w="med" len="med"/>
                      <a:tailEnd type="none" w="med" len="med"/>
                    </a:lnT>
                    <a:lnB w="28575" cap="flat" cmpd="sng" algn="ctr">
                      <a:solidFill>
                        <a:srgbClr val="080808"/>
                      </a:solidFill>
                      <a:prstDash val="solid"/>
                      <a:round/>
                      <a:headEnd type="none" w="med" len="med"/>
                      <a:tailEnd type="none" w="med" len="med"/>
                    </a:lnB>
                  </a:tcPr>
                </a:tc>
                <a:extLst>
                  <a:ext uri="{0D108BD9-81ED-4DB2-BD59-A6C34878D82A}">
                    <a16:rowId xmlns:a16="http://schemas.microsoft.com/office/drawing/2014/main" val="2383569326"/>
                  </a:ext>
                </a:extLst>
              </a:tr>
            </a:tbl>
          </a:graphicData>
        </a:graphic>
      </p:graphicFrame>
    </p:spTree>
    <p:extLst>
      <p:ext uri="{BB962C8B-B14F-4D97-AF65-F5344CB8AC3E}">
        <p14:creationId xmlns:p14="http://schemas.microsoft.com/office/powerpoint/2010/main" val="1281939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Project Objectives</a:t>
            </a:r>
          </a:p>
        </p:txBody>
      </p:sp>
      <p:sp>
        <p:nvSpPr>
          <p:cNvPr id="710" name="Google Shape;710;p65"/>
          <p:cNvSpPr txBox="1">
            <a:spLocks noGrp="1"/>
          </p:cNvSpPr>
          <p:nvPr>
            <p:ph type="body" idx="1"/>
          </p:nvPr>
        </p:nvSpPr>
        <p:spPr>
          <a:xfrm>
            <a:off x="302831" y="1332501"/>
            <a:ext cx="10570883"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Objective: Create an autonomous parking system to enhance urban transportation efficiency.</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Technologies: Utilize GPS for vehicle location tracking, RADAR sensors for obstacle detection, ground sensors for spot detection, and ESP32 microcontrollers for data processing and communication.</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User Interface: Develop a mobile application for user interaction, including parking requests, spot tracking, and notifications.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Workflow: Vehicles will be guided to available parking spots through ESP32-controlled actuators after spot detection using integrated sensors.</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123742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GB" dirty="0">
                <a:solidFill>
                  <a:srgbClr val="0000FF"/>
                </a:solidFill>
              </a:rPr>
              <a:t>ADVANTAGE</a:t>
            </a: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1036871" y="1261456"/>
            <a:ext cx="10443381" cy="3567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Reduce Parking Stress</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Cost and Time Efficient Solution</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Minimize the Personal Carbon Footprint</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Reduce Search Traffic on Streets</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Monitoring the parking space in real-time</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Increased efficiency</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Improved customer experience</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Enhanced security</a:t>
            </a:r>
          </a:p>
          <a:p>
            <a:pPr marL="380990" indent="-380990" algn="just" defTabSz="1219170">
              <a:buClr>
                <a:srgbClr val="FFFFFF"/>
              </a:buClr>
              <a:buSzPct val="129000"/>
              <a:buFont typeface="Wingdings" panose="05000000000000000000" pitchFamily="2" charset="2"/>
              <a:buChar char="Ø"/>
            </a:pPr>
            <a:r>
              <a:rPr lang="en-GB" sz="3200" kern="0" dirty="0">
                <a:solidFill>
                  <a:srgbClr val="FFFFFF"/>
                </a:solidFill>
                <a:latin typeface="Lato"/>
                <a:ea typeface="Lato"/>
                <a:cs typeface="Lato"/>
                <a:sym typeface="Lato"/>
              </a:rPr>
              <a:t>Reduced costs</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8194257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GB" dirty="0">
                <a:solidFill>
                  <a:srgbClr val="0000FF"/>
                </a:solidFill>
              </a:rPr>
              <a:t>DISADVANTAGE</a:t>
            </a: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1036871" y="1261456"/>
            <a:ext cx="10443381" cy="3567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defTabSz="1219170">
              <a:buClr>
                <a:srgbClr val="FFFFFF"/>
              </a:buClr>
              <a:buSzPct val="129000"/>
              <a:buFont typeface="Wingdings" panose="05000000000000000000" pitchFamily="2" charset="2"/>
              <a:buChar char="Ø"/>
            </a:pPr>
            <a:r>
              <a:rPr lang="en-GB" sz="3600" kern="0" dirty="0">
                <a:solidFill>
                  <a:srgbClr val="FFFFFF"/>
                </a:solidFill>
                <a:latin typeface="Lato"/>
                <a:ea typeface="Lato"/>
                <a:cs typeface="Lato"/>
                <a:sym typeface="Lato"/>
              </a:rPr>
              <a:t>Power fluctuation might affect the </a:t>
            </a:r>
            <a:r>
              <a:rPr lang="en-GB" sz="3600" kern="0" dirty="0" err="1">
                <a:solidFill>
                  <a:srgbClr val="FFFFFF"/>
                </a:solidFill>
                <a:latin typeface="Lato"/>
                <a:ea typeface="Lato"/>
                <a:cs typeface="Lato"/>
                <a:sym typeface="Lato"/>
              </a:rPr>
              <a:t>accuaracy</a:t>
            </a:r>
            <a:r>
              <a:rPr lang="en-GB" sz="3600" kern="0" dirty="0">
                <a:solidFill>
                  <a:srgbClr val="FFFFFF"/>
                </a:solidFill>
                <a:latin typeface="Lato"/>
                <a:ea typeface="Lato"/>
                <a:cs typeface="Lato"/>
                <a:sym typeface="Lato"/>
              </a:rPr>
              <a:t> of the sensors</a:t>
            </a:r>
          </a:p>
          <a:p>
            <a:pPr marL="380990" indent="-380990" algn="just" defTabSz="1219170">
              <a:buClr>
                <a:srgbClr val="FFFFFF"/>
              </a:buClr>
              <a:buSzPct val="129000"/>
              <a:buFont typeface="Wingdings" panose="05000000000000000000" pitchFamily="2" charset="2"/>
              <a:buChar char="Ø"/>
            </a:pPr>
            <a:r>
              <a:rPr lang="en-GB" sz="3600" kern="0" dirty="0">
                <a:solidFill>
                  <a:srgbClr val="FFFFFF"/>
                </a:solidFill>
                <a:latin typeface="Lato"/>
                <a:ea typeface="Lato"/>
                <a:cs typeface="Lato"/>
                <a:sym typeface="Lato"/>
              </a:rPr>
              <a:t>Not accurate for parking</a:t>
            </a:r>
          </a:p>
          <a:p>
            <a:pPr marL="380990" indent="-380990" algn="just" defTabSz="1219170">
              <a:buClr>
                <a:srgbClr val="FFFFFF"/>
              </a:buClr>
              <a:buSzPct val="129000"/>
              <a:buFont typeface="Wingdings" panose="05000000000000000000" pitchFamily="2" charset="2"/>
              <a:buChar char="Ø"/>
            </a:pPr>
            <a:r>
              <a:rPr lang="en-GB" sz="3600" kern="0" dirty="0">
                <a:solidFill>
                  <a:srgbClr val="FFFFFF"/>
                </a:solidFill>
                <a:latin typeface="Lato"/>
                <a:ea typeface="Lato"/>
                <a:cs typeface="Lato"/>
                <a:sym typeface="Lato"/>
              </a:rPr>
              <a:t>Chances of System breakdown</a:t>
            </a:r>
          </a:p>
          <a:p>
            <a:pPr marL="380990" indent="-380990" algn="just" defTabSz="1219170">
              <a:buClr>
                <a:srgbClr val="FFFFFF"/>
              </a:buClr>
              <a:buSzPct val="129000"/>
              <a:buFont typeface="Wingdings" panose="05000000000000000000" pitchFamily="2" charset="2"/>
              <a:buChar char="Ø"/>
            </a:pPr>
            <a:r>
              <a:rPr lang="en-GB" sz="3600" kern="0" dirty="0">
                <a:solidFill>
                  <a:srgbClr val="FFFFFF"/>
                </a:solidFill>
                <a:latin typeface="Lato"/>
                <a:ea typeface="Lato"/>
                <a:cs typeface="Lato"/>
                <a:sym typeface="Lato"/>
              </a:rPr>
              <a:t>People </a:t>
            </a:r>
            <a:r>
              <a:rPr lang="en-GB" sz="3600" kern="0" dirty="0" err="1">
                <a:solidFill>
                  <a:srgbClr val="FFFFFF"/>
                </a:solidFill>
                <a:latin typeface="Lato"/>
                <a:ea typeface="Lato"/>
                <a:cs typeface="Lato"/>
                <a:sym typeface="Lato"/>
              </a:rPr>
              <a:t>unfamilar</a:t>
            </a:r>
            <a:r>
              <a:rPr lang="en-GB" sz="3600" kern="0" dirty="0">
                <a:solidFill>
                  <a:srgbClr val="FFFFFF"/>
                </a:solidFill>
                <a:latin typeface="Lato"/>
                <a:ea typeface="Lato"/>
                <a:cs typeface="Lato"/>
                <a:sym typeface="Lato"/>
              </a:rPr>
              <a:t> with </a:t>
            </a:r>
            <a:r>
              <a:rPr lang="en-GB" sz="3600" kern="0" dirty="0" err="1">
                <a:solidFill>
                  <a:srgbClr val="FFFFFF"/>
                </a:solidFill>
                <a:latin typeface="Lato"/>
                <a:ea typeface="Lato"/>
                <a:cs typeface="Lato"/>
                <a:sym typeface="Lato"/>
              </a:rPr>
              <a:t>latested</a:t>
            </a:r>
            <a:r>
              <a:rPr lang="en-GB" sz="3600" kern="0" dirty="0">
                <a:solidFill>
                  <a:srgbClr val="FFFFFF"/>
                </a:solidFill>
                <a:latin typeface="Lato"/>
                <a:ea typeface="Lato"/>
                <a:cs typeface="Lato"/>
                <a:sym typeface="Lato"/>
              </a:rPr>
              <a:t> technology will find it hard to use</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72246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GB" dirty="0">
                <a:solidFill>
                  <a:srgbClr val="0000FF"/>
                </a:solidFill>
              </a:rPr>
              <a:t>APPLICATION</a:t>
            </a: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874310" y="1645400"/>
            <a:ext cx="10443381" cy="3567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defTabSz="1219170">
              <a:buClr>
                <a:srgbClr val="FFFFFF"/>
              </a:buClr>
              <a:buSzPct val="129000"/>
              <a:buFont typeface="Wingdings" panose="05000000000000000000" pitchFamily="2" charset="2"/>
              <a:buChar char="Ø"/>
            </a:pPr>
            <a:r>
              <a:rPr lang="en-GB" sz="4000" kern="0" dirty="0">
                <a:solidFill>
                  <a:srgbClr val="FFFFFF"/>
                </a:solidFill>
                <a:latin typeface="Lato"/>
                <a:ea typeface="Lato"/>
                <a:cs typeface="Lato"/>
                <a:sym typeface="Lato"/>
              </a:rPr>
              <a:t>Helps in booking the parking slot well in advance</a:t>
            </a:r>
          </a:p>
          <a:p>
            <a:pPr marL="380990" indent="-380990" algn="just" defTabSz="1219170">
              <a:buClr>
                <a:srgbClr val="FFFFFF"/>
              </a:buClr>
              <a:buSzPct val="129000"/>
              <a:buFont typeface="Wingdings" panose="05000000000000000000" pitchFamily="2" charset="2"/>
              <a:buChar char="Ø"/>
            </a:pPr>
            <a:r>
              <a:rPr lang="en-GB" sz="4000" kern="0" dirty="0">
                <a:solidFill>
                  <a:srgbClr val="FFFFFF"/>
                </a:solidFill>
                <a:latin typeface="Lato"/>
                <a:ea typeface="Lato"/>
                <a:cs typeface="Lato"/>
                <a:sym typeface="Lato"/>
              </a:rPr>
              <a:t>Auto parking helps people who can't parallel park</a:t>
            </a:r>
          </a:p>
          <a:p>
            <a:pPr marL="380990" indent="-380990" algn="just" defTabSz="1219170">
              <a:buClr>
                <a:srgbClr val="FFFFFF"/>
              </a:buClr>
              <a:buSzPct val="129000"/>
              <a:buFont typeface="Wingdings" panose="05000000000000000000" pitchFamily="2" charset="2"/>
              <a:buChar char="Ø"/>
            </a:pPr>
            <a:r>
              <a:rPr lang="en-GB" sz="4000" kern="0" dirty="0">
                <a:solidFill>
                  <a:srgbClr val="FFFFFF"/>
                </a:solidFill>
                <a:latin typeface="Lato"/>
                <a:ea typeface="Lato"/>
                <a:cs typeface="Lato"/>
                <a:sym typeface="Lato"/>
              </a:rPr>
              <a:t>Monitoring the parking space in real-time</a:t>
            </a:r>
          </a:p>
          <a:p>
            <a:pPr marL="380990" indent="-380990" algn="just" defTabSz="1219170">
              <a:buClr>
                <a:srgbClr val="FFFFFF"/>
              </a:buClr>
              <a:buSzPct val="129000"/>
              <a:buFont typeface="Wingdings" panose="05000000000000000000" pitchFamily="2" charset="2"/>
              <a:buChar char="Ø"/>
            </a:pPr>
            <a:r>
              <a:rPr lang="en-GB" sz="4000" kern="0" dirty="0">
                <a:solidFill>
                  <a:srgbClr val="FFFFFF"/>
                </a:solidFill>
                <a:latin typeface="Lato"/>
                <a:ea typeface="Lato"/>
                <a:cs typeface="Lato"/>
                <a:sym typeface="Lato"/>
              </a:rPr>
              <a:t>Minimize the Personal Carbon Footprint</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6388529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GB" dirty="0">
                <a:solidFill>
                  <a:srgbClr val="0000FF"/>
                </a:solidFill>
              </a:rPr>
              <a:t>FUTURE WORKS</a:t>
            </a: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75260" y="655065"/>
            <a:ext cx="4259675" cy="1287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874310" y="1626350"/>
            <a:ext cx="10443381" cy="3567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1219170">
              <a:buClr>
                <a:srgbClr val="FFFFFF"/>
              </a:buClr>
              <a:buSzPct val="129000"/>
            </a:pPr>
            <a:r>
              <a:rPr lang="en-GB" sz="4800" kern="0" dirty="0">
                <a:solidFill>
                  <a:srgbClr val="FFFFFF"/>
                </a:solidFill>
                <a:latin typeface="Lato"/>
                <a:ea typeface="Lato"/>
                <a:cs typeface="Lato"/>
                <a:sym typeface="Lato"/>
              </a:rPr>
              <a:t>In Future we have planned to add charging port for E-cars. Cameras will also be included for auto parking to develop high precision parking.</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623584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66"/>
          <p:cNvGrpSpPr/>
          <p:nvPr/>
        </p:nvGrpSpPr>
        <p:grpSpPr>
          <a:xfrm>
            <a:off x="8464998" y="2292199"/>
            <a:ext cx="2027993" cy="2023672"/>
            <a:chOff x="7193640" y="535000"/>
            <a:chExt cx="1450362" cy="1447410"/>
          </a:xfrm>
        </p:grpSpPr>
        <p:sp>
          <p:nvSpPr>
            <p:cNvPr id="759" name="Google Shape;759;p66"/>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0" name="Google Shape;760;p66"/>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1" name="Google Shape;761;p66"/>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2" name="Google Shape;762;p66"/>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3" name="Google Shape;763;p66"/>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4" name="Google Shape;764;p66"/>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765" name="Google Shape;765;p66"/>
          <p:cNvSpPr txBox="1">
            <a:spLocks noGrp="1"/>
          </p:cNvSpPr>
          <p:nvPr>
            <p:ph type="title"/>
          </p:nvPr>
        </p:nvSpPr>
        <p:spPr>
          <a:xfrm>
            <a:off x="953467" y="1631504"/>
            <a:ext cx="6559200" cy="636000"/>
          </a:xfrm>
          <a:prstGeom prst="rect">
            <a:avLst/>
          </a:prstGeom>
        </p:spPr>
        <p:txBody>
          <a:bodyPr spcFirstLastPara="1" wrap="square" lIns="121900" tIns="121900" rIns="121900" bIns="121900" anchor="ctr" anchorCtr="0">
            <a:noAutofit/>
          </a:bodyPr>
          <a:lstStyle/>
          <a:p>
            <a:r>
              <a:rPr lang="en" dirty="0"/>
              <a:t>CONCLUSION</a:t>
            </a:r>
            <a:endParaRPr dirty="0"/>
          </a:p>
        </p:txBody>
      </p:sp>
      <p:cxnSp>
        <p:nvCxnSpPr>
          <p:cNvPr id="767" name="Google Shape;767;p66"/>
          <p:cNvCxnSpPr/>
          <p:nvPr/>
        </p:nvCxnSpPr>
        <p:spPr>
          <a:xfrm>
            <a:off x="956164" y="2554771"/>
            <a:ext cx="5323200" cy="0"/>
          </a:xfrm>
          <a:prstGeom prst="straightConnector1">
            <a:avLst/>
          </a:prstGeom>
          <a:noFill/>
          <a:ln w="19050" cap="flat" cmpd="sng">
            <a:solidFill>
              <a:schemeClr val="lt2"/>
            </a:solidFill>
            <a:prstDash val="solid"/>
            <a:round/>
            <a:headEnd type="none" w="med" len="med"/>
            <a:tailEnd type="none" w="med" len="med"/>
          </a:ln>
        </p:spPr>
      </p:cxnSp>
      <p:grpSp>
        <p:nvGrpSpPr>
          <p:cNvPr id="768" name="Google Shape;768;p66"/>
          <p:cNvGrpSpPr/>
          <p:nvPr/>
        </p:nvGrpSpPr>
        <p:grpSpPr>
          <a:xfrm rot="-9711655">
            <a:off x="8738028" y="1007759"/>
            <a:ext cx="2227755" cy="2109779"/>
            <a:chOff x="2956625" y="695323"/>
            <a:chExt cx="1049357" cy="993667"/>
          </a:xfrm>
        </p:grpSpPr>
        <p:sp>
          <p:nvSpPr>
            <p:cNvPr id="769" name="Google Shape;769;p66"/>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0" name="Google Shape;770;p66"/>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1" name="Google Shape;771;p66"/>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endParaRPr sz="2400"/>
            </a:p>
          </p:txBody>
        </p:sp>
        <p:sp>
          <p:nvSpPr>
            <p:cNvPr id="772" name="Google Shape;772;p66"/>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3" name="Google Shape;773;p66"/>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4" name="Google Shape;774;p66"/>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5" name="Google Shape;775;p66"/>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6" name="Google Shape;776;p66"/>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7" name="Google Shape;777;p66"/>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8" name="Google Shape;778;p66"/>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9" name="Google Shape;779;p66"/>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80" name="Google Shape;780;p66"/>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1" name="Google Shape;781;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endParaRPr sz="2400"/>
            </a:p>
          </p:txBody>
        </p:sp>
        <p:sp>
          <p:nvSpPr>
            <p:cNvPr id="782" name="Google Shape;782;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endParaRPr sz="2400"/>
            </a:p>
          </p:txBody>
        </p:sp>
        <p:sp>
          <p:nvSpPr>
            <p:cNvPr id="783" name="Google Shape;783;p66"/>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4" name="Google Shape;784;p66"/>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85" name="Google Shape;785;p66"/>
          <p:cNvGrpSpPr/>
          <p:nvPr/>
        </p:nvGrpSpPr>
        <p:grpSpPr>
          <a:xfrm rot="7394623">
            <a:off x="1125393" y="765138"/>
            <a:ext cx="699100" cy="810751"/>
            <a:chOff x="5320111" y="1881293"/>
            <a:chExt cx="470512" cy="545615"/>
          </a:xfrm>
        </p:grpSpPr>
        <p:sp>
          <p:nvSpPr>
            <p:cNvPr id="786" name="Google Shape;786;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87" name="Google Shape;787;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8" name="Google Shape;788;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789" name="Google Shape;789;p66"/>
          <p:cNvGrpSpPr/>
          <p:nvPr/>
        </p:nvGrpSpPr>
        <p:grpSpPr>
          <a:xfrm rot="268623">
            <a:off x="1887184" y="994345"/>
            <a:ext cx="577040" cy="669220"/>
            <a:chOff x="5320111" y="1881293"/>
            <a:chExt cx="470512" cy="545615"/>
          </a:xfrm>
        </p:grpSpPr>
        <p:sp>
          <p:nvSpPr>
            <p:cNvPr id="790" name="Google Shape;790;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1" name="Google Shape;791;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2" name="Google Shape;792;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793" name="Google Shape;793;p66"/>
          <p:cNvSpPr/>
          <p:nvPr/>
        </p:nvSpPr>
        <p:spPr>
          <a:xfrm>
            <a:off x="4294362" y="15856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4" name="Google Shape;794;p66"/>
          <p:cNvSpPr/>
          <p:nvPr/>
        </p:nvSpPr>
        <p:spPr>
          <a:xfrm>
            <a:off x="4708277" y="1306889"/>
            <a:ext cx="378168" cy="378201"/>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795" name="Google Shape;795;p66"/>
          <p:cNvGrpSpPr/>
          <p:nvPr/>
        </p:nvGrpSpPr>
        <p:grpSpPr>
          <a:xfrm>
            <a:off x="10279242" y="5751716"/>
            <a:ext cx="414132" cy="392939"/>
            <a:chOff x="2327131" y="3148937"/>
            <a:chExt cx="310599" cy="294704"/>
          </a:xfrm>
        </p:grpSpPr>
        <p:sp>
          <p:nvSpPr>
            <p:cNvPr id="796" name="Google Shape;796;p66"/>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7" name="Google Shape;797;p66"/>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98" name="Google Shape;798;p66"/>
          <p:cNvGrpSpPr/>
          <p:nvPr/>
        </p:nvGrpSpPr>
        <p:grpSpPr>
          <a:xfrm>
            <a:off x="10872683" y="5315995"/>
            <a:ext cx="365852" cy="383843"/>
            <a:chOff x="2772212" y="2822146"/>
            <a:chExt cx="274389" cy="287882"/>
          </a:xfrm>
        </p:grpSpPr>
        <p:sp>
          <p:nvSpPr>
            <p:cNvPr id="799" name="Google Shape;799;p66"/>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800" name="Google Shape;800;p66"/>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766" name="Google Shape;766;p66"/>
          <p:cNvSpPr txBox="1">
            <a:spLocks noGrp="1"/>
          </p:cNvSpPr>
          <p:nvPr>
            <p:ph type="subTitle" idx="1"/>
          </p:nvPr>
        </p:nvSpPr>
        <p:spPr>
          <a:xfrm>
            <a:off x="0" y="3828497"/>
            <a:ext cx="12176369" cy="1524000"/>
          </a:xfrm>
          <a:prstGeom prst="rect">
            <a:avLst/>
          </a:prstGeom>
        </p:spPr>
        <p:txBody>
          <a:bodyPr spcFirstLastPara="1" wrap="square" lIns="121900" tIns="121900" rIns="121900" bIns="121900" anchor="ctr" anchorCtr="0">
            <a:noAutofit/>
          </a:bodyPr>
          <a:lstStyle/>
          <a:p>
            <a:pPr marL="0" indent="0"/>
            <a:r>
              <a:rPr lang="en-GB" sz="4000" dirty="0"/>
              <a:t>The project has been successfully created and simulated using online Arduino Simulators like </a:t>
            </a:r>
            <a:r>
              <a:rPr lang="en-GB" sz="4000" dirty="0" err="1"/>
              <a:t>Tinkercad</a:t>
            </a:r>
            <a:r>
              <a:rPr lang="en-GB" sz="4000" dirty="0"/>
              <a:t>, and WOKWI and the budget for the prototype has been submitted. We hope that the idea we have shared would help the people.</a:t>
            </a:r>
          </a:p>
        </p:txBody>
      </p:sp>
    </p:spTree>
    <p:extLst>
      <p:ext uri="{BB962C8B-B14F-4D97-AF65-F5344CB8AC3E}">
        <p14:creationId xmlns:p14="http://schemas.microsoft.com/office/powerpoint/2010/main" val="13077847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2 Ways to Say “Thank You” With Examples | Grammarly">
            <a:extLst>
              <a:ext uri="{FF2B5EF4-FFF2-40B4-BE49-F238E27FC236}">
                <a16:creationId xmlns:a16="http://schemas.microsoft.com/office/drawing/2014/main" id="{8B573817-BC24-3A94-53E9-B5D6F722B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A26D6B-F21E-0DA2-3213-67D686A9F81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39ECE12-0E28-1423-53FD-FB66982E11A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35695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Project Objectives</a:t>
            </a:r>
          </a:p>
        </p:txBody>
      </p:sp>
      <p:sp>
        <p:nvSpPr>
          <p:cNvPr id="710" name="Google Shape;710;p65"/>
          <p:cNvSpPr txBox="1">
            <a:spLocks noGrp="1"/>
          </p:cNvSpPr>
          <p:nvPr>
            <p:ph type="body" idx="1"/>
          </p:nvPr>
        </p:nvSpPr>
        <p:spPr>
          <a:xfrm>
            <a:off x="414228" y="1801804"/>
            <a:ext cx="10570883"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Benefits: Reduce traffic congestion, fuel consumption, and environmental impact while improving user convenience.</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Data Integration: Implement a real-time data fusion algorithm to combine information from GPS, RADAR, and ground sensors for accurate spot detection.</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Hardware and Software: Procure necessary hardware components and develop firmware for ESP32 devices, mobile app, and cloud-based server for data storage and analysis.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Testing and Optimization: Rigorous testing and user feedback will be used to optimize system performance.</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253647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IoT Sensor Design</a:t>
            </a:r>
          </a:p>
        </p:txBody>
      </p:sp>
      <p:sp>
        <p:nvSpPr>
          <p:cNvPr id="710" name="Google Shape;710;p65"/>
          <p:cNvSpPr txBox="1">
            <a:spLocks noGrp="1"/>
          </p:cNvSpPr>
          <p:nvPr>
            <p:ph type="body" idx="1"/>
          </p:nvPr>
        </p:nvSpPr>
        <p:spPr>
          <a:xfrm>
            <a:off x="732277" y="1137472"/>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GPS Sensor: </a:t>
            </a:r>
            <a:r>
              <a:rPr lang="en-GB" sz="2667" dirty="0">
                <a:latin typeface="Lato"/>
                <a:ea typeface="Lato"/>
                <a:cs typeface="Lato"/>
                <a:sym typeface="Lato"/>
              </a:rPr>
              <a:t>Provides accurate vehicle location data for real-time tracking and navigation within the parking area.</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RADAR Sensors</a:t>
            </a:r>
            <a:r>
              <a:rPr lang="en-GB" sz="2667" dirty="0">
                <a:latin typeface="Lato"/>
                <a:ea typeface="Lato"/>
                <a:cs typeface="Lato"/>
                <a:sym typeface="Lato"/>
              </a:rPr>
              <a:t>: Used for obstacle detection, especially for detecting moving vehicles or pedestrians in the parking area.</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Ultrasonic Sensors: </a:t>
            </a:r>
            <a:r>
              <a:rPr lang="en-GB" sz="2667" dirty="0">
                <a:latin typeface="Lato"/>
                <a:ea typeface="Lato"/>
                <a:cs typeface="Lato"/>
                <a:sym typeface="Lato"/>
              </a:rPr>
              <a:t>Can complement RADAR sensors by detecting stationary objects, ensuring comprehensive obstacle detection.</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Infrared Sensors: </a:t>
            </a:r>
            <a:r>
              <a:rPr lang="en-GB" sz="2667" dirty="0">
                <a:latin typeface="Lato"/>
                <a:ea typeface="Lato"/>
                <a:cs typeface="Lato"/>
                <a:sym typeface="Lato"/>
              </a:rPr>
              <a:t>Useful for detecting the presence of vehicles in parking spots and at entry/exit points.</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Ground Sensors (Inductive Loop or Capacitive): </a:t>
            </a:r>
            <a:r>
              <a:rPr lang="en-GB" sz="2667" dirty="0">
                <a:latin typeface="Lato"/>
                <a:ea typeface="Lato"/>
                <a:cs typeface="Lato"/>
                <a:sym typeface="Lato"/>
              </a:rPr>
              <a:t>Detect the occupancy of individual parking spots by sensing the presence of a vehicle's metal mass.</a:t>
            </a:r>
          </a:p>
          <a:p>
            <a:pPr marL="0" indent="0" algn="just">
              <a:buClr>
                <a:schemeClr val="tx2"/>
              </a:buClr>
              <a:buSzPct val="129000"/>
              <a:buNone/>
            </a:pPr>
            <a:endParaRPr lang="en-GB" sz="2667" dirty="0">
              <a:latin typeface="Lato"/>
              <a:ea typeface="Lato"/>
              <a:cs typeface="Lato"/>
              <a:sym typeface="Lato"/>
            </a:endParaRP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587840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IoT Sensor Design</a:t>
            </a:r>
          </a:p>
        </p:txBody>
      </p:sp>
      <p:sp>
        <p:nvSpPr>
          <p:cNvPr id="710" name="Google Shape;710;p65"/>
          <p:cNvSpPr txBox="1">
            <a:spLocks noGrp="1"/>
          </p:cNvSpPr>
          <p:nvPr>
            <p:ph type="body" idx="1"/>
          </p:nvPr>
        </p:nvSpPr>
        <p:spPr>
          <a:xfrm>
            <a:off x="712656" y="1439144"/>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Optical Sensors: </a:t>
            </a:r>
            <a:r>
              <a:rPr lang="en-GB" sz="2667" dirty="0">
                <a:latin typeface="Lato"/>
                <a:ea typeface="Lato"/>
                <a:cs typeface="Lato"/>
                <a:sym typeface="Lato"/>
              </a:rPr>
              <a:t>Can be used for spot detection by measuring changes in light or infrared radiation when a vehicle enters or leaves a parking space.</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Lidar Sensors: </a:t>
            </a:r>
            <a:r>
              <a:rPr lang="en-GB" sz="2667" dirty="0">
                <a:latin typeface="Lato"/>
                <a:ea typeface="Lato"/>
                <a:cs typeface="Lato"/>
                <a:sym typeface="Lato"/>
              </a:rPr>
              <a:t>Offer high-precision mapping and object detection capabilities, enhancing obstacle detection and mapping.</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Proximity Sensors: </a:t>
            </a:r>
            <a:r>
              <a:rPr lang="en-GB" sz="2667" dirty="0">
                <a:latin typeface="Lato"/>
                <a:ea typeface="Lato"/>
                <a:cs typeface="Lato"/>
                <a:sym typeface="Lato"/>
              </a:rPr>
              <a:t>Detect the proximity of objects or vehicles in designated areas, helping in collision avoidance.</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Image Sensors (Cameras): </a:t>
            </a:r>
            <a:r>
              <a:rPr lang="en-GB" sz="2667" dirty="0">
                <a:latin typeface="Lato"/>
                <a:ea typeface="Lato"/>
                <a:cs typeface="Lato"/>
                <a:sym typeface="Lato"/>
              </a:rPr>
              <a:t>Capture images or video feed for advanced visual recognition, supporting both spot detection and security.</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4316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622400" cy="643600"/>
          </a:xfrm>
          <a:prstGeom prst="rect">
            <a:avLst/>
          </a:prstGeom>
        </p:spPr>
        <p:txBody>
          <a:bodyPr spcFirstLastPara="1" wrap="square" lIns="121900" tIns="121900" rIns="121900" bIns="121900" anchor="ctr" anchorCtr="0">
            <a:noAutofit/>
          </a:bodyPr>
          <a:lstStyle/>
          <a:p>
            <a:r>
              <a:rPr lang="en-GB" sz="3733" dirty="0"/>
              <a:t>Real-Time Transit Information Platform</a:t>
            </a:r>
          </a:p>
        </p:txBody>
      </p:sp>
      <p:sp>
        <p:nvSpPr>
          <p:cNvPr id="710" name="Google Shape;710;p65"/>
          <p:cNvSpPr txBox="1">
            <a:spLocks noGrp="1"/>
          </p:cNvSpPr>
          <p:nvPr>
            <p:ph type="body" idx="1"/>
          </p:nvPr>
        </p:nvSpPr>
        <p:spPr>
          <a:xfrm>
            <a:off x="714712" y="1695886"/>
            <a:ext cx="9949976" cy="4036497"/>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Multi-Sensor Integration: </a:t>
            </a:r>
            <a:r>
              <a:rPr lang="en-GB" sz="2667" dirty="0">
                <a:latin typeface="Lato"/>
                <a:ea typeface="Lato"/>
                <a:cs typeface="Lato"/>
                <a:sym typeface="Lato"/>
              </a:rPr>
              <a:t>Create a comprehensive data fusion system that combines data from GPS, RADAR, and ground sensors through ESP32 microcontrollers. This integrated sensor network accurately detects available parking spaces and manages vehicle movements in real-time.</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User-Friendly Mobile App: </a:t>
            </a:r>
            <a:r>
              <a:rPr lang="en-GB" sz="2667" dirty="0">
                <a:latin typeface="Lato"/>
                <a:ea typeface="Lato"/>
                <a:cs typeface="Lato"/>
                <a:sym typeface="Lato"/>
              </a:rPr>
              <a:t>Develop a user-friendly mobile application that allows users to interact with the Smart Parking System. Users can request parking, track their vehicle's location, and receive real-time updates on the parking process, ensuring a seamless and convenient experience.</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5726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622400" cy="643600"/>
          </a:xfrm>
          <a:prstGeom prst="rect">
            <a:avLst/>
          </a:prstGeom>
        </p:spPr>
        <p:txBody>
          <a:bodyPr spcFirstLastPara="1" wrap="square" lIns="121900" tIns="121900" rIns="121900" bIns="121900" anchor="ctr" anchorCtr="0">
            <a:noAutofit/>
          </a:bodyPr>
          <a:lstStyle/>
          <a:p>
            <a:r>
              <a:rPr lang="en-GB" sz="3733" dirty="0"/>
              <a:t>Real-Time Transit Information Platform</a:t>
            </a:r>
          </a:p>
        </p:txBody>
      </p:sp>
      <p:sp>
        <p:nvSpPr>
          <p:cNvPr id="710" name="Google Shape;710;p65"/>
          <p:cNvSpPr txBox="1">
            <a:spLocks noGrp="1"/>
          </p:cNvSpPr>
          <p:nvPr>
            <p:ph type="body" idx="1"/>
          </p:nvPr>
        </p:nvSpPr>
        <p:spPr>
          <a:xfrm>
            <a:off x="714712" y="1695886"/>
            <a:ext cx="9949976" cy="4036497"/>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Autonomous Vehicle Control: </a:t>
            </a:r>
            <a:r>
              <a:rPr lang="en-GB" sz="2667" dirty="0">
                <a:latin typeface="Lato"/>
                <a:ea typeface="Lato"/>
                <a:cs typeface="Lato"/>
                <a:sym typeface="Lato"/>
              </a:rPr>
              <a:t>Implement an automated vehicle control system using ESP32-controlled actuators. When a user requests parking, the system guides the vehicle to an available spot without human intervention, optimizing parking efficiency.</a:t>
            </a:r>
          </a:p>
          <a:p>
            <a:pPr marL="380990" indent="-380990" algn="just">
              <a:buClr>
                <a:schemeClr val="tx2"/>
              </a:buClr>
              <a:buSzPct val="129000"/>
              <a:buFont typeface="Wingdings" panose="05000000000000000000" pitchFamily="2" charset="2"/>
              <a:buChar char="Ø"/>
            </a:pPr>
            <a:r>
              <a:rPr lang="en-GB" sz="2667" b="1" dirty="0">
                <a:latin typeface="Lato"/>
                <a:ea typeface="Lato"/>
                <a:cs typeface="Lato"/>
                <a:sym typeface="Lato"/>
              </a:rPr>
              <a:t>Real-Time Transit Information: </a:t>
            </a:r>
            <a:r>
              <a:rPr lang="en-GB" sz="2667" dirty="0">
                <a:latin typeface="Lato"/>
                <a:ea typeface="Lato"/>
                <a:cs typeface="Lato"/>
                <a:sym typeface="Lato"/>
              </a:rPr>
              <a:t>Integrate a transit information platform that provides real-time updates on parking availability, traffic conditions, and estimated travel times. This platform offers users valuable information to make informed decisions about their journey.</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424448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Integration Approach</a:t>
            </a:r>
          </a:p>
        </p:txBody>
      </p:sp>
      <p:sp>
        <p:nvSpPr>
          <p:cNvPr id="710" name="Google Shape;710;p65"/>
          <p:cNvSpPr txBox="1">
            <a:spLocks noGrp="1"/>
          </p:cNvSpPr>
          <p:nvPr>
            <p:ph type="body" idx="1"/>
          </p:nvPr>
        </p:nvSpPr>
        <p:spPr>
          <a:xfrm>
            <a:off x="714712" y="1801804"/>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User Interface (UI): Develop a user-friendly web or mobile app for easy interaction with the parking system.</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Database: Set up a robust database to store parking-related information, including slots, reservations, users, and historical data.</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Geolocation Services: Integrate geolocation services (e.g., GPS, Google Maps API) to help users locate parking spots and check real-time availability.</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82340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Integration Approach</a:t>
            </a:r>
          </a:p>
        </p:txBody>
      </p:sp>
      <p:sp>
        <p:nvSpPr>
          <p:cNvPr id="710" name="Google Shape;710;p65"/>
          <p:cNvSpPr txBox="1">
            <a:spLocks noGrp="1"/>
          </p:cNvSpPr>
          <p:nvPr>
            <p:ph type="body" idx="1"/>
          </p:nvPr>
        </p:nvSpPr>
        <p:spPr>
          <a:xfrm>
            <a:off x="750572" y="1904143"/>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Authentication: Implement secure user authentication and authorization mechanisms to protect system access.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Real-time Data Collection: Employ IoT devices like sensors (e.g., ultrasonic, radar, ground) to gather live data on parking availability and transmit it to the server.</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Server Backend: Create a server backend that can handle user requests, slot updates, and booking management with real-time capabilities</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294782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3"/>
          <p:cNvSpPr txBox="1">
            <a:spLocks noGrp="1"/>
          </p:cNvSpPr>
          <p:nvPr>
            <p:ph type="title"/>
          </p:nvPr>
        </p:nvSpPr>
        <p:spPr>
          <a:xfrm>
            <a:off x="3250633" y="1531333"/>
            <a:ext cx="3347200" cy="961200"/>
          </a:xfrm>
          <a:prstGeom prst="rect">
            <a:avLst/>
          </a:prstGeom>
        </p:spPr>
        <p:txBody>
          <a:bodyPr spcFirstLastPara="1" wrap="square" lIns="121900" tIns="121900" rIns="121900" bIns="121900" anchor="ctr" anchorCtr="0">
            <a:noAutofit/>
          </a:bodyPr>
          <a:lstStyle/>
          <a:p>
            <a:pPr lvl="0"/>
            <a:r>
              <a:rPr lang="en-IN" dirty="0">
                <a:solidFill>
                  <a:srgbClr val="0000FF"/>
                </a:solidFill>
                <a:hlinkClick r:id="rId3" action="ppaction://hlinksldjump"/>
              </a:rPr>
              <a:t>PHASE 1</a:t>
            </a:r>
            <a:endParaRPr dirty="0">
              <a:solidFill>
                <a:srgbClr val="0000FF"/>
              </a:solidFill>
            </a:endParaRPr>
          </a:p>
        </p:txBody>
      </p:sp>
      <p:sp>
        <p:nvSpPr>
          <p:cNvPr id="611" name="Google Shape;611;p63"/>
          <p:cNvSpPr/>
          <p:nvPr/>
        </p:nvSpPr>
        <p:spPr>
          <a:xfrm>
            <a:off x="1518205" y="1546367"/>
            <a:ext cx="961200" cy="961200"/>
          </a:xfrm>
          <a:prstGeom prst="ellips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FF"/>
              </a:solidFill>
            </a:endParaRPr>
          </a:p>
        </p:txBody>
      </p:sp>
      <p:sp>
        <p:nvSpPr>
          <p:cNvPr id="612" name="Google Shape;612;p63"/>
          <p:cNvSpPr/>
          <p:nvPr/>
        </p:nvSpPr>
        <p:spPr>
          <a:xfrm>
            <a:off x="1518205" y="4443200"/>
            <a:ext cx="961200" cy="961200"/>
          </a:xfrm>
          <a:prstGeom prst="ellips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FF"/>
              </a:solidFill>
            </a:endParaRPr>
          </a:p>
        </p:txBody>
      </p:sp>
      <p:sp>
        <p:nvSpPr>
          <p:cNvPr id="613" name="Google Shape;613;p63"/>
          <p:cNvSpPr/>
          <p:nvPr/>
        </p:nvSpPr>
        <p:spPr>
          <a:xfrm>
            <a:off x="1518205" y="2994767"/>
            <a:ext cx="961200" cy="961200"/>
          </a:xfrm>
          <a:prstGeom prst="ellips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FF"/>
              </a:solidFill>
            </a:endParaRPr>
          </a:p>
        </p:txBody>
      </p:sp>
      <p:sp>
        <p:nvSpPr>
          <p:cNvPr id="614" name="Google Shape;614;p63"/>
          <p:cNvSpPr txBox="1">
            <a:spLocks noGrp="1"/>
          </p:cNvSpPr>
          <p:nvPr>
            <p:ph type="title" idx="2"/>
          </p:nvPr>
        </p:nvSpPr>
        <p:spPr>
          <a:xfrm>
            <a:off x="1454005" y="1675167"/>
            <a:ext cx="1089600" cy="703600"/>
          </a:xfrm>
          <a:prstGeom prst="rect">
            <a:avLst/>
          </a:prstGeom>
        </p:spPr>
        <p:txBody>
          <a:bodyPr spcFirstLastPara="1" wrap="square" lIns="121900" tIns="121900" rIns="121900" bIns="121900" anchor="ctr" anchorCtr="0">
            <a:noAutofit/>
          </a:bodyPr>
          <a:lstStyle/>
          <a:p>
            <a:r>
              <a:rPr lang="en">
                <a:solidFill>
                  <a:srgbClr val="0000FF"/>
                </a:solidFill>
              </a:rPr>
              <a:t>01</a:t>
            </a:r>
            <a:endParaRPr>
              <a:solidFill>
                <a:srgbClr val="0000FF"/>
              </a:solidFill>
            </a:endParaRPr>
          </a:p>
        </p:txBody>
      </p:sp>
      <p:sp>
        <p:nvSpPr>
          <p:cNvPr id="615" name="Google Shape;615;p63"/>
          <p:cNvSpPr txBox="1">
            <a:spLocks noGrp="1"/>
          </p:cNvSpPr>
          <p:nvPr>
            <p:ph type="subTitle" idx="1"/>
          </p:nvPr>
        </p:nvSpPr>
        <p:spPr>
          <a:xfrm>
            <a:off x="6768075" y="1627651"/>
            <a:ext cx="4309768" cy="646400"/>
          </a:xfrm>
          <a:prstGeom prst="rect">
            <a:avLst/>
          </a:prstGeom>
        </p:spPr>
        <p:txBody>
          <a:bodyPr spcFirstLastPara="1" wrap="square" lIns="121900" tIns="121900" rIns="121900" bIns="121900" anchor="ctr" anchorCtr="0">
            <a:noAutofit/>
          </a:bodyPr>
          <a:lstStyle/>
          <a:p>
            <a:pPr marL="0" indent="0"/>
            <a:r>
              <a:rPr lang="en-GB" dirty="0">
                <a:solidFill>
                  <a:srgbClr val="0000FF"/>
                </a:solidFill>
              </a:rPr>
              <a:t>Problem Definition and Design Thinking</a:t>
            </a:r>
            <a:endParaRPr lang="en-IN" dirty="0">
              <a:solidFill>
                <a:srgbClr val="0000FF"/>
              </a:solidFill>
            </a:endParaRPr>
          </a:p>
        </p:txBody>
      </p:sp>
      <p:sp>
        <p:nvSpPr>
          <p:cNvPr id="616" name="Google Shape;616;p63"/>
          <p:cNvSpPr txBox="1">
            <a:spLocks noGrp="1"/>
          </p:cNvSpPr>
          <p:nvPr>
            <p:ph type="title" idx="4"/>
          </p:nvPr>
        </p:nvSpPr>
        <p:spPr>
          <a:xfrm>
            <a:off x="1454005" y="3123551"/>
            <a:ext cx="1089600" cy="703600"/>
          </a:xfrm>
          <a:prstGeom prst="rect">
            <a:avLst/>
          </a:prstGeom>
        </p:spPr>
        <p:txBody>
          <a:bodyPr spcFirstLastPara="1" wrap="square" lIns="121900" tIns="121900" rIns="121900" bIns="121900" anchor="ctr" anchorCtr="0">
            <a:noAutofit/>
          </a:bodyPr>
          <a:lstStyle/>
          <a:p>
            <a:r>
              <a:rPr lang="en">
                <a:solidFill>
                  <a:srgbClr val="0000FF"/>
                </a:solidFill>
              </a:rPr>
              <a:t>02</a:t>
            </a:r>
            <a:endParaRPr>
              <a:solidFill>
                <a:srgbClr val="0000FF"/>
              </a:solidFill>
            </a:endParaRPr>
          </a:p>
        </p:txBody>
      </p:sp>
      <p:sp>
        <p:nvSpPr>
          <p:cNvPr id="617" name="Google Shape;617;p63"/>
          <p:cNvSpPr txBox="1">
            <a:spLocks noGrp="1"/>
          </p:cNvSpPr>
          <p:nvPr>
            <p:ph type="subTitle" idx="5"/>
          </p:nvPr>
        </p:nvSpPr>
        <p:spPr>
          <a:xfrm>
            <a:off x="6778787" y="3144643"/>
            <a:ext cx="4309768" cy="646400"/>
          </a:xfrm>
          <a:prstGeom prst="rect">
            <a:avLst/>
          </a:prstGeom>
        </p:spPr>
        <p:txBody>
          <a:bodyPr spcFirstLastPara="1" wrap="square" lIns="121900" tIns="121900" rIns="121900" bIns="121900" anchor="ctr" anchorCtr="0">
            <a:noAutofit/>
          </a:bodyPr>
          <a:lstStyle/>
          <a:p>
            <a:pPr marL="0" indent="0"/>
            <a:r>
              <a:rPr lang="en-IN" dirty="0">
                <a:solidFill>
                  <a:srgbClr val="0000FF"/>
                </a:solidFill>
              </a:rPr>
              <a:t>Innovation</a:t>
            </a:r>
            <a:endParaRPr dirty="0">
              <a:solidFill>
                <a:srgbClr val="0000FF"/>
              </a:solidFill>
            </a:endParaRPr>
          </a:p>
        </p:txBody>
      </p:sp>
      <p:sp>
        <p:nvSpPr>
          <p:cNvPr id="618" name="Google Shape;618;p63"/>
          <p:cNvSpPr txBox="1">
            <a:spLocks noGrp="1"/>
          </p:cNvSpPr>
          <p:nvPr>
            <p:ph type="title" idx="7"/>
          </p:nvPr>
        </p:nvSpPr>
        <p:spPr>
          <a:xfrm>
            <a:off x="1454005" y="4587533"/>
            <a:ext cx="1089600" cy="703600"/>
          </a:xfrm>
          <a:prstGeom prst="rect">
            <a:avLst/>
          </a:prstGeom>
        </p:spPr>
        <p:txBody>
          <a:bodyPr spcFirstLastPara="1" wrap="square" lIns="121900" tIns="121900" rIns="121900" bIns="121900" anchor="ctr" anchorCtr="0">
            <a:noAutofit/>
          </a:bodyPr>
          <a:lstStyle/>
          <a:p>
            <a:r>
              <a:rPr lang="en">
                <a:solidFill>
                  <a:srgbClr val="0000FF"/>
                </a:solidFill>
              </a:rPr>
              <a:t>03</a:t>
            </a:r>
            <a:endParaRPr>
              <a:solidFill>
                <a:srgbClr val="0000FF"/>
              </a:solidFill>
            </a:endParaRPr>
          </a:p>
        </p:txBody>
      </p:sp>
      <p:sp>
        <p:nvSpPr>
          <p:cNvPr id="619" name="Google Shape;619;p63"/>
          <p:cNvSpPr txBox="1">
            <a:spLocks noGrp="1"/>
          </p:cNvSpPr>
          <p:nvPr>
            <p:ph type="subTitle" idx="8"/>
          </p:nvPr>
        </p:nvSpPr>
        <p:spPr>
          <a:xfrm>
            <a:off x="6778787" y="4590967"/>
            <a:ext cx="4309768" cy="646400"/>
          </a:xfrm>
          <a:prstGeom prst="rect">
            <a:avLst/>
          </a:prstGeom>
        </p:spPr>
        <p:txBody>
          <a:bodyPr spcFirstLastPara="1" wrap="square" lIns="121900" tIns="121900" rIns="121900" bIns="121900" anchor="ctr" anchorCtr="0">
            <a:noAutofit/>
          </a:bodyPr>
          <a:lstStyle/>
          <a:p>
            <a:pPr marL="0" indent="0"/>
            <a:r>
              <a:rPr lang="en-IN" dirty="0">
                <a:solidFill>
                  <a:srgbClr val="0000FF"/>
                </a:solidFill>
              </a:rPr>
              <a:t>Development Part 1</a:t>
            </a:r>
            <a:endParaRPr dirty="0">
              <a:solidFill>
                <a:srgbClr val="0000FF"/>
              </a:solidFill>
            </a:endParaRPr>
          </a:p>
        </p:txBody>
      </p:sp>
      <p:sp>
        <p:nvSpPr>
          <p:cNvPr id="620" name="Google Shape;620;p63"/>
          <p:cNvSpPr txBox="1">
            <a:spLocks noGrp="1"/>
          </p:cNvSpPr>
          <p:nvPr>
            <p:ph type="title" idx="9"/>
          </p:nvPr>
        </p:nvSpPr>
        <p:spPr>
          <a:xfrm>
            <a:off x="960000" y="710567"/>
            <a:ext cx="10272000" cy="646400"/>
          </a:xfrm>
          <a:prstGeom prst="rect">
            <a:avLst/>
          </a:prstGeom>
        </p:spPr>
        <p:txBody>
          <a:bodyPr spcFirstLastPara="1" wrap="square" lIns="121900" tIns="121900" rIns="121900" bIns="121900" anchor="ctr" anchorCtr="0">
            <a:noAutofit/>
          </a:bodyPr>
          <a:lstStyle/>
          <a:p>
            <a:r>
              <a:rPr lang="en" dirty="0">
                <a:solidFill>
                  <a:srgbClr val="0000FF"/>
                </a:solidFill>
              </a:rPr>
              <a:t>TABLE OF CONTENTS</a:t>
            </a:r>
            <a:endParaRPr dirty="0">
              <a:solidFill>
                <a:srgbClr val="0000FF"/>
              </a:solidFill>
            </a:endParaRPr>
          </a:p>
        </p:txBody>
      </p:sp>
      <p:cxnSp>
        <p:nvCxnSpPr>
          <p:cNvPr id="621" name="Google Shape;621;p63"/>
          <p:cNvCxnSpPr/>
          <p:nvPr/>
        </p:nvCxnSpPr>
        <p:spPr>
          <a:xfrm>
            <a:off x="6597921" y="1629767"/>
            <a:ext cx="0" cy="787200"/>
          </a:xfrm>
          <a:prstGeom prst="straightConnector1">
            <a:avLst/>
          </a:prstGeom>
          <a:noFill/>
          <a:ln w="19050" cap="flat" cmpd="sng">
            <a:solidFill>
              <a:schemeClr val="lt2"/>
            </a:solidFill>
            <a:prstDash val="solid"/>
            <a:round/>
            <a:headEnd type="none" w="med" len="med"/>
            <a:tailEnd type="none" w="med" len="med"/>
          </a:ln>
        </p:spPr>
      </p:cxnSp>
      <p:cxnSp>
        <p:nvCxnSpPr>
          <p:cNvPr id="622" name="Google Shape;622;p63"/>
          <p:cNvCxnSpPr/>
          <p:nvPr/>
        </p:nvCxnSpPr>
        <p:spPr>
          <a:xfrm>
            <a:off x="6597937" y="4512367"/>
            <a:ext cx="0" cy="803600"/>
          </a:xfrm>
          <a:prstGeom prst="straightConnector1">
            <a:avLst/>
          </a:prstGeom>
          <a:noFill/>
          <a:ln w="19050" cap="flat" cmpd="sng">
            <a:solidFill>
              <a:schemeClr val="lt2"/>
            </a:solidFill>
            <a:prstDash val="solid"/>
            <a:round/>
            <a:headEnd type="none" w="med" len="med"/>
            <a:tailEnd type="none" w="med" len="med"/>
          </a:ln>
        </p:spPr>
      </p:cxnSp>
      <p:cxnSp>
        <p:nvCxnSpPr>
          <p:cNvPr id="623" name="Google Shape;623;p63"/>
          <p:cNvCxnSpPr/>
          <p:nvPr/>
        </p:nvCxnSpPr>
        <p:spPr>
          <a:xfrm>
            <a:off x="6597937" y="3063633"/>
            <a:ext cx="0" cy="808400"/>
          </a:xfrm>
          <a:prstGeom prst="straightConnector1">
            <a:avLst/>
          </a:prstGeom>
          <a:noFill/>
          <a:ln w="19050" cap="flat" cmpd="sng">
            <a:solidFill>
              <a:schemeClr val="lt2"/>
            </a:solidFill>
            <a:prstDash val="solid"/>
            <a:round/>
            <a:headEnd type="none" w="med" len="med"/>
            <a:tailEnd type="none" w="med" len="med"/>
          </a:ln>
        </p:spPr>
      </p:cxnSp>
      <p:grpSp>
        <p:nvGrpSpPr>
          <p:cNvPr id="624" name="Google Shape;624;p63"/>
          <p:cNvGrpSpPr/>
          <p:nvPr/>
        </p:nvGrpSpPr>
        <p:grpSpPr>
          <a:xfrm flipH="1">
            <a:off x="437048" y="1008825"/>
            <a:ext cx="627349" cy="727487"/>
            <a:chOff x="6030486" y="487493"/>
            <a:chExt cx="470512" cy="545615"/>
          </a:xfrm>
        </p:grpSpPr>
        <p:sp>
          <p:nvSpPr>
            <p:cNvPr id="625" name="Google Shape;625;p63"/>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26" name="Google Shape;626;p63"/>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27" name="Google Shape;627;p63"/>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628" name="Google Shape;628;p63"/>
          <p:cNvSpPr/>
          <p:nvPr/>
        </p:nvSpPr>
        <p:spPr>
          <a:xfrm>
            <a:off x="11232004" y="4037995"/>
            <a:ext cx="501392" cy="501392"/>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629" name="Google Shape;629;p63"/>
          <p:cNvSpPr/>
          <p:nvPr/>
        </p:nvSpPr>
        <p:spPr>
          <a:xfrm>
            <a:off x="588363" y="707136"/>
            <a:ext cx="164107" cy="1641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30" name="Google Shape;630;p63"/>
          <p:cNvSpPr/>
          <p:nvPr/>
        </p:nvSpPr>
        <p:spPr>
          <a:xfrm>
            <a:off x="10983617" y="3277729"/>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631" name="Google Shape;631;p63"/>
          <p:cNvSpPr/>
          <p:nvPr/>
        </p:nvSpPr>
        <p:spPr>
          <a:xfrm>
            <a:off x="11053646" y="3797589"/>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grpSp>
        <p:nvGrpSpPr>
          <p:cNvPr id="632" name="Google Shape;632;p63"/>
          <p:cNvGrpSpPr/>
          <p:nvPr/>
        </p:nvGrpSpPr>
        <p:grpSpPr>
          <a:xfrm rot="10800000">
            <a:off x="-112188" y="5326934"/>
            <a:ext cx="1291904" cy="291933"/>
            <a:chOff x="2297800" y="638425"/>
            <a:chExt cx="758100" cy="218950"/>
          </a:xfrm>
        </p:grpSpPr>
        <p:sp>
          <p:nvSpPr>
            <p:cNvPr id="633" name="Google Shape;633;p63"/>
            <p:cNvSpPr/>
            <p:nvPr/>
          </p:nvSpPr>
          <p:spPr>
            <a:xfrm>
              <a:off x="2297800" y="638425"/>
              <a:ext cx="758100" cy="77100"/>
            </a:xfrm>
            <a:prstGeom prst="rect">
              <a:avLst/>
            </a:prstGeom>
            <a:gradFill>
              <a:gsLst>
                <a:gs pos="0">
                  <a:schemeClr val="lt2"/>
                </a:gs>
                <a:gs pos="100000">
                  <a:srgbClr val="FFFFFF">
                    <a:alpha val="10980"/>
                  </a:srgbClr>
                </a:gs>
              </a:gsLst>
              <a:lin ang="2698631" scaled="0"/>
            </a:gradFill>
            <a:ln>
              <a:noFill/>
            </a:ln>
          </p:spPr>
          <p:txBody>
            <a:bodyPr spcFirstLastPara="1" wrap="square" lIns="121900" tIns="121900" rIns="121900" bIns="121900" anchor="ctr" anchorCtr="0">
              <a:noAutofit/>
            </a:bodyPr>
            <a:lstStyle/>
            <a:p>
              <a:endParaRPr sz="2400"/>
            </a:p>
          </p:txBody>
        </p:sp>
        <p:sp>
          <p:nvSpPr>
            <p:cNvPr id="634" name="Google Shape;634;p63"/>
            <p:cNvSpPr/>
            <p:nvPr/>
          </p:nvSpPr>
          <p:spPr>
            <a:xfrm>
              <a:off x="2297800" y="780275"/>
              <a:ext cx="758100" cy="77100"/>
            </a:xfrm>
            <a:prstGeom prst="rect">
              <a:avLst/>
            </a:prstGeom>
            <a:gradFill>
              <a:gsLst>
                <a:gs pos="0">
                  <a:schemeClr val="lt2"/>
                </a:gs>
                <a:gs pos="100000">
                  <a:srgbClr val="FFFFFF">
                    <a:alpha val="10980"/>
                  </a:srgbClr>
                </a:gs>
              </a:gsLst>
              <a:lin ang="2698631" scaled="0"/>
            </a:gradFill>
            <a:ln>
              <a:noFill/>
            </a:ln>
          </p:spPr>
          <p:txBody>
            <a:bodyPr spcFirstLastPara="1" wrap="square" lIns="121900" tIns="121900" rIns="121900" bIns="121900" anchor="ctr" anchorCtr="0">
              <a:noAutofit/>
            </a:bodyPr>
            <a:lstStyle/>
            <a:p>
              <a:endParaRPr sz="2400"/>
            </a:p>
          </p:txBody>
        </p:sp>
      </p:grpSp>
      <p:grpSp>
        <p:nvGrpSpPr>
          <p:cNvPr id="635" name="Google Shape;635;p63"/>
          <p:cNvGrpSpPr/>
          <p:nvPr/>
        </p:nvGrpSpPr>
        <p:grpSpPr>
          <a:xfrm>
            <a:off x="10983612" y="1760400"/>
            <a:ext cx="1291904" cy="291933"/>
            <a:chOff x="2297800" y="638425"/>
            <a:chExt cx="758100" cy="218950"/>
          </a:xfrm>
        </p:grpSpPr>
        <p:sp>
          <p:nvSpPr>
            <p:cNvPr id="636" name="Google Shape;636;p63"/>
            <p:cNvSpPr/>
            <p:nvPr/>
          </p:nvSpPr>
          <p:spPr>
            <a:xfrm>
              <a:off x="2297800" y="638425"/>
              <a:ext cx="758100" cy="77100"/>
            </a:xfrm>
            <a:prstGeom prst="rect">
              <a:avLst/>
            </a:prstGeom>
            <a:gradFill>
              <a:gsLst>
                <a:gs pos="0">
                  <a:schemeClr val="lt2"/>
                </a:gs>
                <a:gs pos="100000">
                  <a:srgbClr val="FFFFFF">
                    <a:alpha val="10980"/>
                  </a:srgbClr>
                </a:gs>
              </a:gsLst>
              <a:lin ang="2698631"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637" name="Google Shape;637;p63"/>
            <p:cNvSpPr/>
            <p:nvPr/>
          </p:nvSpPr>
          <p:spPr>
            <a:xfrm>
              <a:off x="2297800" y="780275"/>
              <a:ext cx="758100" cy="77100"/>
            </a:xfrm>
            <a:prstGeom prst="rect">
              <a:avLst/>
            </a:prstGeom>
            <a:gradFill>
              <a:gsLst>
                <a:gs pos="0">
                  <a:schemeClr val="lt2"/>
                </a:gs>
                <a:gs pos="100000">
                  <a:srgbClr val="FFFFFF">
                    <a:alpha val="10980"/>
                  </a:srgbClr>
                </a:gs>
              </a:gsLst>
              <a:lin ang="2698631" scaled="0"/>
            </a:gradFill>
            <a:ln>
              <a:noFill/>
            </a:ln>
          </p:spPr>
          <p:txBody>
            <a:bodyPr spcFirstLastPara="1" wrap="square" lIns="121900" tIns="121900" rIns="121900" bIns="121900" anchor="ctr" anchorCtr="0">
              <a:noAutofit/>
            </a:bodyPr>
            <a:lstStyle/>
            <a:p>
              <a:endParaRPr sz="2400">
                <a:solidFill>
                  <a:srgbClr val="0000FF"/>
                </a:solidFill>
              </a:endParaRPr>
            </a:p>
          </p:txBody>
        </p:sp>
      </p:grpSp>
      <p:sp>
        <p:nvSpPr>
          <p:cNvPr id="3" name="Google Shape;612;p63">
            <a:extLst>
              <a:ext uri="{FF2B5EF4-FFF2-40B4-BE49-F238E27FC236}">
                <a16:creationId xmlns:a16="http://schemas.microsoft.com/office/drawing/2014/main" id="{D2098E66-2833-52C3-A1C1-2C89B8BA16F7}"/>
              </a:ext>
            </a:extLst>
          </p:cNvPr>
          <p:cNvSpPr/>
          <p:nvPr/>
        </p:nvSpPr>
        <p:spPr>
          <a:xfrm>
            <a:off x="1518205" y="5700500"/>
            <a:ext cx="961200" cy="961200"/>
          </a:xfrm>
          <a:prstGeom prst="ellipse">
            <a:avLst/>
          </a:pr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0000FF"/>
              </a:solidFill>
            </a:endParaRPr>
          </a:p>
        </p:txBody>
      </p:sp>
      <p:sp>
        <p:nvSpPr>
          <p:cNvPr id="4" name="Google Shape;618;p63">
            <a:extLst>
              <a:ext uri="{FF2B5EF4-FFF2-40B4-BE49-F238E27FC236}">
                <a16:creationId xmlns:a16="http://schemas.microsoft.com/office/drawing/2014/main" id="{090B5CEC-B3F5-1123-D383-0307298623C4}"/>
              </a:ext>
            </a:extLst>
          </p:cNvPr>
          <p:cNvSpPr txBox="1">
            <a:spLocks/>
          </p:cNvSpPr>
          <p:nvPr/>
        </p:nvSpPr>
        <p:spPr>
          <a:xfrm>
            <a:off x="1454005" y="5844833"/>
            <a:ext cx="10896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Days One"/>
              <a:buNone/>
              <a:defRPr sz="40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000"/>
              <a:buFont typeface="Bebas Neue"/>
              <a:buNone/>
              <a:defRPr sz="4000" b="0" i="0" u="none" strike="noStrike" cap="none">
                <a:solidFill>
                  <a:schemeClr val="lt2"/>
                </a:solidFill>
                <a:latin typeface="Bebas Neue"/>
                <a:ea typeface="Bebas Neue"/>
                <a:cs typeface="Bebas Neue"/>
                <a:sym typeface="Bebas Neue"/>
              </a:defRPr>
            </a:lvl9pPr>
          </a:lstStyle>
          <a:p>
            <a:r>
              <a:rPr lang="en" kern="0" dirty="0">
                <a:solidFill>
                  <a:srgbClr val="0000FF"/>
                </a:solidFill>
              </a:rPr>
              <a:t>04</a:t>
            </a:r>
          </a:p>
        </p:txBody>
      </p:sp>
      <p:sp>
        <p:nvSpPr>
          <p:cNvPr id="5" name="Google Shape;619;p63">
            <a:extLst>
              <a:ext uri="{FF2B5EF4-FFF2-40B4-BE49-F238E27FC236}">
                <a16:creationId xmlns:a16="http://schemas.microsoft.com/office/drawing/2014/main" id="{A7D8F0B7-CCAD-12B9-5158-A7A469C353C2}"/>
              </a:ext>
            </a:extLst>
          </p:cNvPr>
          <p:cNvSpPr txBox="1">
            <a:spLocks/>
          </p:cNvSpPr>
          <p:nvPr/>
        </p:nvSpPr>
        <p:spPr>
          <a:xfrm>
            <a:off x="6778787" y="5848267"/>
            <a:ext cx="4309768" cy="64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Lato"/>
              <a:buNone/>
              <a:defRPr sz="2133" b="0" i="0" u="none" strike="noStrike" cap="none">
                <a:solidFill>
                  <a:schemeClr val="lt2"/>
                </a:solidFill>
                <a:latin typeface="Lato"/>
                <a:ea typeface="Lato"/>
                <a:cs typeface="Lato"/>
                <a:sym typeface="Lato"/>
              </a:defRPr>
            </a:lvl1pPr>
            <a:lvl2pPr marL="914400" marR="0" lvl="1"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2pPr>
            <a:lvl3pPr marL="1371600" marR="0" lvl="2"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3pPr>
            <a:lvl4pPr marL="1828800" marR="0" lvl="3"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4pPr>
            <a:lvl5pPr marL="2286000" marR="0" lvl="4"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5pPr>
            <a:lvl6pPr marL="2743200" marR="0" lvl="5"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6pPr>
            <a:lvl7pPr marL="3200400" marR="0" lvl="6"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7pPr>
            <a:lvl8pPr marL="3657600" marR="0" lvl="7"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8pPr>
            <a:lvl9pPr marL="4114800" marR="0" lvl="8" indent="-317500" algn="l" rtl="0">
              <a:lnSpc>
                <a:spcPct val="100000"/>
              </a:lnSpc>
              <a:spcBef>
                <a:spcPts val="0"/>
              </a:spcBef>
              <a:spcAft>
                <a:spcPts val="0"/>
              </a:spcAft>
              <a:buClr>
                <a:schemeClr val="lt2"/>
              </a:buClr>
              <a:buSzPts val="1400"/>
              <a:buFont typeface="Lato"/>
              <a:buNone/>
              <a:defRPr sz="1867" b="0" i="0" u="none" strike="noStrike" cap="none">
                <a:solidFill>
                  <a:schemeClr val="lt2"/>
                </a:solidFill>
                <a:latin typeface="Lato"/>
                <a:ea typeface="Lato"/>
                <a:cs typeface="Lato"/>
                <a:sym typeface="Lato"/>
              </a:defRPr>
            </a:lvl9pPr>
          </a:lstStyle>
          <a:p>
            <a:pPr marL="0" indent="0"/>
            <a:r>
              <a:rPr lang="en-GB" kern="0" dirty="0">
                <a:solidFill>
                  <a:srgbClr val="0000FF"/>
                </a:solidFill>
              </a:rPr>
              <a:t>Development Part 2</a:t>
            </a:r>
          </a:p>
        </p:txBody>
      </p:sp>
      <p:cxnSp>
        <p:nvCxnSpPr>
          <p:cNvPr id="6" name="Google Shape;622;p63">
            <a:extLst>
              <a:ext uri="{FF2B5EF4-FFF2-40B4-BE49-F238E27FC236}">
                <a16:creationId xmlns:a16="http://schemas.microsoft.com/office/drawing/2014/main" id="{654CCA8A-E0D7-A994-89ED-B0C5883D8880}"/>
              </a:ext>
            </a:extLst>
          </p:cNvPr>
          <p:cNvCxnSpPr/>
          <p:nvPr/>
        </p:nvCxnSpPr>
        <p:spPr>
          <a:xfrm>
            <a:off x="6597937" y="5769667"/>
            <a:ext cx="0" cy="803600"/>
          </a:xfrm>
          <a:prstGeom prst="straightConnector1">
            <a:avLst/>
          </a:prstGeom>
          <a:noFill/>
          <a:ln w="19050" cap="flat" cmpd="sng">
            <a:solidFill>
              <a:schemeClr val="lt2"/>
            </a:solidFill>
            <a:prstDash val="solid"/>
            <a:round/>
            <a:headEnd type="none" w="med" len="med"/>
            <a:tailEnd type="none" w="med" len="med"/>
          </a:ln>
        </p:spPr>
      </p:cxnSp>
      <p:sp>
        <p:nvSpPr>
          <p:cNvPr id="7" name="Google Shape;608;p63">
            <a:extLst>
              <a:ext uri="{FF2B5EF4-FFF2-40B4-BE49-F238E27FC236}">
                <a16:creationId xmlns:a16="http://schemas.microsoft.com/office/drawing/2014/main" id="{3A310203-0878-81F2-C83E-FAC3529C79D1}"/>
              </a:ext>
            </a:extLst>
          </p:cNvPr>
          <p:cNvSpPr txBox="1">
            <a:spLocks/>
          </p:cNvSpPr>
          <p:nvPr/>
        </p:nvSpPr>
        <p:spPr>
          <a:xfrm>
            <a:off x="3250633" y="3017900"/>
            <a:ext cx="3347200" cy="961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9pPr>
          </a:lstStyle>
          <a:p>
            <a:r>
              <a:rPr lang="en-IN" kern="0" dirty="0">
                <a:solidFill>
                  <a:srgbClr val="0000FF"/>
                </a:solidFill>
                <a:hlinkClick r:id="rId4" action="ppaction://hlinksldjump"/>
              </a:rPr>
              <a:t>PHASE 2</a:t>
            </a:r>
            <a:endParaRPr lang="en-IN" kern="0" dirty="0">
              <a:solidFill>
                <a:srgbClr val="0000FF"/>
              </a:solidFill>
            </a:endParaRPr>
          </a:p>
        </p:txBody>
      </p:sp>
      <p:sp>
        <p:nvSpPr>
          <p:cNvPr id="12" name="Google Shape;608;p63">
            <a:extLst>
              <a:ext uri="{FF2B5EF4-FFF2-40B4-BE49-F238E27FC236}">
                <a16:creationId xmlns:a16="http://schemas.microsoft.com/office/drawing/2014/main" id="{19B324B6-738D-5B39-E04B-C82806B77DEE}"/>
              </a:ext>
            </a:extLst>
          </p:cNvPr>
          <p:cNvSpPr txBox="1">
            <a:spLocks/>
          </p:cNvSpPr>
          <p:nvPr/>
        </p:nvSpPr>
        <p:spPr>
          <a:xfrm>
            <a:off x="3250633" y="4283100"/>
            <a:ext cx="3347200" cy="961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9pPr>
          </a:lstStyle>
          <a:p>
            <a:r>
              <a:rPr lang="en-IN" kern="0" dirty="0">
                <a:solidFill>
                  <a:srgbClr val="0000FF"/>
                </a:solidFill>
                <a:hlinkClick r:id="rId5" action="ppaction://hlinksldjump"/>
              </a:rPr>
              <a:t>PHASE 3</a:t>
            </a:r>
            <a:endParaRPr lang="en-IN" kern="0" dirty="0">
              <a:solidFill>
                <a:srgbClr val="0000FF"/>
              </a:solidFill>
            </a:endParaRPr>
          </a:p>
        </p:txBody>
      </p:sp>
      <p:sp>
        <p:nvSpPr>
          <p:cNvPr id="13" name="Google Shape;608;p63">
            <a:extLst>
              <a:ext uri="{FF2B5EF4-FFF2-40B4-BE49-F238E27FC236}">
                <a16:creationId xmlns:a16="http://schemas.microsoft.com/office/drawing/2014/main" id="{20059D7B-2BD7-7A51-58B0-54EC793FF1A3}"/>
              </a:ext>
            </a:extLst>
          </p:cNvPr>
          <p:cNvSpPr txBox="1">
            <a:spLocks/>
          </p:cNvSpPr>
          <p:nvPr/>
        </p:nvSpPr>
        <p:spPr>
          <a:xfrm>
            <a:off x="3250633" y="5769667"/>
            <a:ext cx="3347200" cy="961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2400"/>
              <a:buFont typeface="Bebas Neue"/>
              <a:buNone/>
              <a:defRPr sz="3200" b="0" i="0" u="none" strike="noStrike" cap="none">
                <a:solidFill>
                  <a:schemeClr val="lt2"/>
                </a:solidFill>
                <a:latin typeface="Bebas Neue"/>
                <a:ea typeface="Bebas Neue"/>
                <a:cs typeface="Bebas Neue"/>
                <a:sym typeface="Bebas Neue"/>
              </a:defRPr>
            </a:lvl9pPr>
          </a:lstStyle>
          <a:p>
            <a:r>
              <a:rPr lang="en-IN" kern="0" dirty="0">
                <a:solidFill>
                  <a:srgbClr val="0000FF"/>
                </a:solidFill>
                <a:hlinkClick r:id="rId6" action="ppaction://hlinksldjump"/>
              </a:rPr>
              <a:t>PHASE 4</a:t>
            </a:r>
            <a:endParaRPr lang="en-IN" kern="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10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1000"/>
                                        <p:tgtEl>
                                          <p:spTgt spid="608"/>
                                        </p:tgtEl>
                                      </p:cBhvr>
                                    </p:animEffect>
                                  </p:childTnLst>
                                </p:cTn>
                              </p:par>
                              <p:par>
                                <p:cTn id="11" presetID="10" presetClass="entr" presetSubtype="0" fill="hold" nodeType="withEffect">
                                  <p:stCondLst>
                                    <p:cond delay="0"/>
                                  </p:stCondLst>
                                  <p:childTnLst>
                                    <p:set>
                                      <p:cBhvr>
                                        <p:cTn id="12" dur="1" fill="hold">
                                          <p:stCondLst>
                                            <p:cond delay="0"/>
                                          </p:stCondLst>
                                        </p:cTn>
                                        <p:tgtEl>
                                          <p:spTgt spid="614"/>
                                        </p:tgtEl>
                                        <p:attrNameLst>
                                          <p:attrName>style.visibility</p:attrName>
                                        </p:attrNameLst>
                                      </p:cBhvr>
                                      <p:to>
                                        <p:strVal val="visible"/>
                                      </p:to>
                                    </p:set>
                                    <p:animEffect transition="in" filter="fade">
                                      <p:cBhvr>
                                        <p:cTn id="13" dur="1000"/>
                                        <p:tgtEl>
                                          <p:spTgt spid="614"/>
                                        </p:tgtEl>
                                      </p:cBhvr>
                                    </p:animEffect>
                                  </p:childTnLst>
                                </p:cTn>
                              </p:par>
                              <p:par>
                                <p:cTn id="14" presetID="10" presetClass="entr" presetSubtype="0" fill="hold" nodeType="withEffect">
                                  <p:stCondLst>
                                    <p:cond delay="0"/>
                                  </p:stCondLst>
                                  <p:childTnLst>
                                    <p:set>
                                      <p:cBhvr>
                                        <p:cTn id="15" dur="1" fill="hold">
                                          <p:stCondLst>
                                            <p:cond delay="0"/>
                                          </p:stCondLst>
                                        </p:cTn>
                                        <p:tgtEl>
                                          <p:spTgt spid="615"/>
                                        </p:tgtEl>
                                        <p:attrNameLst>
                                          <p:attrName>style.visibility</p:attrName>
                                        </p:attrNameLst>
                                      </p:cBhvr>
                                      <p:to>
                                        <p:strVal val="visible"/>
                                      </p:to>
                                    </p:set>
                                    <p:animEffect transition="in" filter="fade">
                                      <p:cBhvr>
                                        <p:cTn id="16" dur="1000"/>
                                        <p:tgtEl>
                                          <p:spTgt spid="615"/>
                                        </p:tgtEl>
                                      </p:cBhvr>
                                    </p:animEffect>
                                  </p:childTnLst>
                                </p:cTn>
                              </p:par>
                              <p:par>
                                <p:cTn id="17" presetID="10" presetClass="entr" presetSubtype="0" fill="hold" nodeType="withEffect">
                                  <p:stCondLst>
                                    <p:cond delay="0"/>
                                  </p:stCondLst>
                                  <p:childTnLst>
                                    <p:set>
                                      <p:cBhvr>
                                        <p:cTn id="18" dur="1" fill="hold">
                                          <p:stCondLst>
                                            <p:cond delay="0"/>
                                          </p:stCondLst>
                                        </p:cTn>
                                        <p:tgtEl>
                                          <p:spTgt spid="621"/>
                                        </p:tgtEl>
                                        <p:attrNameLst>
                                          <p:attrName>style.visibility</p:attrName>
                                        </p:attrNameLst>
                                      </p:cBhvr>
                                      <p:to>
                                        <p:strVal val="visible"/>
                                      </p:to>
                                    </p:set>
                                    <p:animEffect transition="in" filter="fade">
                                      <p:cBhvr>
                                        <p:cTn id="19" dur="1000"/>
                                        <p:tgtEl>
                                          <p:spTgt spid="6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13"/>
                                        </p:tgtEl>
                                        <p:attrNameLst>
                                          <p:attrName>style.visibility</p:attrName>
                                        </p:attrNameLst>
                                      </p:cBhvr>
                                      <p:to>
                                        <p:strVal val="visible"/>
                                      </p:to>
                                    </p:set>
                                    <p:animEffect transition="in" filter="fade">
                                      <p:cBhvr>
                                        <p:cTn id="23" dur="1000"/>
                                        <p:tgtEl>
                                          <p:spTgt spid="613"/>
                                        </p:tgtEl>
                                      </p:cBhvr>
                                    </p:animEffect>
                                  </p:childTnLst>
                                </p:cTn>
                              </p:par>
                              <p:par>
                                <p:cTn id="24" presetID="10" presetClass="entr" presetSubtype="0" fill="hold" nodeType="withEffect">
                                  <p:stCondLst>
                                    <p:cond delay="0"/>
                                  </p:stCondLst>
                                  <p:childTnLst>
                                    <p:set>
                                      <p:cBhvr>
                                        <p:cTn id="25" dur="1" fill="hold">
                                          <p:stCondLst>
                                            <p:cond delay="0"/>
                                          </p:stCondLst>
                                        </p:cTn>
                                        <p:tgtEl>
                                          <p:spTgt spid="616"/>
                                        </p:tgtEl>
                                        <p:attrNameLst>
                                          <p:attrName>style.visibility</p:attrName>
                                        </p:attrNameLst>
                                      </p:cBhvr>
                                      <p:to>
                                        <p:strVal val="visible"/>
                                      </p:to>
                                    </p:set>
                                    <p:animEffect transition="in" filter="fade">
                                      <p:cBhvr>
                                        <p:cTn id="26" dur="1000"/>
                                        <p:tgtEl>
                                          <p:spTgt spid="616"/>
                                        </p:tgtEl>
                                      </p:cBhvr>
                                    </p:animEffect>
                                  </p:childTnLst>
                                </p:cTn>
                              </p:par>
                              <p:par>
                                <p:cTn id="27" presetID="10" presetClass="entr" presetSubtype="0" fill="hold" nodeType="withEffect">
                                  <p:stCondLst>
                                    <p:cond delay="0"/>
                                  </p:stCondLst>
                                  <p:childTnLst>
                                    <p:set>
                                      <p:cBhvr>
                                        <p:cTn id="28" dur="1" fill="hold">
                                          <p:stCondLst>
                                            <p:cond delay="0"/>
                                          </p:stCondLst>
                                        </p:cTn>
                                        <p:tgtEl>
                                          <p:spTgt spid="617"/>
                                        </p:tgtEl>
                                        <p:attrNameLst>
                                          <p:attrName>style.visibility</p:attrName>
                                        </p:attrNameLst>
                                      </p:cBhvr>
                                      <p:to>
                                        <p:strVal val="visible"/>
                                      </p:to>
                                    </p:set>
                                    <p:animEffect transition="in" filter="fade">
                                      <p:cBhvr>
                                        <p:cTn id="29" dur="1000"/>
                                        <p:tgtEl>
                                          <p:spTgt spid="617"/>
                                        </p:tgtEl>
                                      </p:cBhvr>
                                    </p:animEffect>
                                  </p:childTnLst>
                                </p:cTn>
                              </p:par>
                              <p:par>
                                <p:cTn id="30" presetID="10" presetClass="entr" presetSubtype="0" fill="hold" nodeType="withEffect">
                                  <p:stCondLst>
                                    <p:cond delay="0"/>
                                  </p:stCondLst>
                                  <p:childTnLst>
                                    <p:set>
                                      <p:cBhvr>
                                        <p:cTn id="31" dur="1" fill="hold">
                                          <p:stCondLst>
                                            <p:cond delay="0"/>
                                          </p:stCondLst>
                                        </p:cTn>
                                        <p:tgtEl>
                                          <p:spTgt spid="623"/>
                                        </p:tgtEl>
                                        <p:attrNameLst>
                                          <p:attrName>style.visibility</p:attrName>
                                        </p:attrNameLst>
                                      </p:cBhvr>
                                      <p:to>
                                        <p:strVal val="visible"/>
                                      </p:to>
                                    </p:set>
                                    <p:animEffect transition="in" filter="fade">
                                      <p:cBhvr>
                                        <p:cTn id="32" dur="1000"/>
                                        <p:tgtEl>
                                          <p:spTgt spid="623"/>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612"/>
                                        </p:tgtEl>
                                        <p:attrNameLst>
                                          <p:attrName>style.visibility</p:attrName>
                                        </p:attrNameLst>
                                      </p:cBhvr>
                                      <p:to>
                                        <p:strVal val="visible"/>
                                      </p:to>
                                    </p:set>
                                    <p:animEffect transition="in" filter="fade">
                                      <p:cBhvr>
                                        <p:cTn id="36" dur="1000"/>
                                        <p:tgtEl>
                                          <p:spTgt spid="612"/>
                                        </p:tgtEl>
                                      </p:cBhvr>
                                    </p:animEffect>
                                  </p:childTnLst>
                                </p:cTn>
                              </p:par>
                              <p:par>
                                <p:cTn id="37" presetID="10" presetClass="entr" presetSubtype="0" fill="hold" nodeType="withEffect">
                                  <p:stCondLst>
                                    <p:cond delay="0"/>
                                  </p:stCondLst>
                                  <p:childTnLst>
                                    <p:set>
                                      <p:cBhvr>
                                        <p:cTn id="38" dur="1" fill="hold">
                                          <p:stCondLst>
                                            <p:cond delay="0"/>
                                          </p:stCondLst>
                                        </p:cTn>
                                        <p:tgtEl>
                                          <p:spTgt spid="618"/>
                                        </p:tgtEl>
                                        <p:attrNameLst>
                                          <p:attrName>style.visibility</p:attrName>
                                        </p:attrNameLst>
                                      </p:cBhvr>
                                      <p:to>
                                        <p:strVal val="visible"/>
                                      </p:to>
                                    </p:set>
                                    <p:animEffect transition="in" filter="fade">
                                      <p:cBhvr>
                                        <p:cTn id="39" dur="1000"/>
                                        <p:tgtEl>
                                          <p:spTgt spid="618"/>
                                        </p:tgtEl>
                                      </p:cBhvr>
                                    </p:animEffect>
                                  </p:childTnLst>
                                </p:cTn>
                              </p:par>
                              <p:par>
                                <p:cTn id="40" presetID="10" presetClass="entr" presetSubtype="0" fill="hold" nodeType="withEffect">
                                  <p:stCondLst>
                                    <p:cond delay="0"/>
                                  </p:stCondLst>
                                  <p:childTnLst>
                                    <p:set>
                                      <p:cBhvr>
                                        <p:cTn id="41" dur="1" fill="hold">
                                          <p:stCondLst>
                                            <p:cond delay="0"/>
                                          </p:stCondLst>
                                        </p:cTn>
                                        <p:tgtEl>
                                          <p:spTgt spid="619"/>
                                        </p:tgtEl>
                                        <p:attrNameLst>
                                          <p:attrName>style.visibility</p:attrName>
                                        </p:attrNameLst>
                                      </p:cBhvr>
                                      <p:to>
                                        <p:strVal val="visible"/>
                                      </p:to>
                                    </p:set>
                                    <p:animEffect transition="in" filter="fade">
                                      <p:cBhvr>
                                        <p:cTn id="42" dur="1000"/>
                                        <p:tgtEl>
                                          <p:spTgt spid="619"/>
                                        </p:tgtEl>
                                      </p:cBhvr>
                                    </p:animEffect>
                                  </p:childTnLst>
                                </p:cTn>
                              </p:par>
                              <p:par>
                                <p:cTn id="43" presetID="10" presetClass="entr" presetSubtype="0" fill="hold" nodeType="withEffect">
                                  <p:stCondLst>
                                    <p:cond delay="0"/>
                                  </p:stCondLst>
                                  <p:childTnLst>
                                    <p:set>
                                      <p:cBhvr>
                                        <p:cTn id="44" dur="1" fill="hold">
                                          <p:stCondLst>
                                            <p:cond delay="0"/>
                                          </p:stCondLst>
                                        </p:cTn>
                                        <p:tgtEl>
                                          <p:spTgt spid="622"/>
                                        </p:tgtEl>
                                        <p:attrNameLst>
                                          <p:attrName>style.visibility</p:attrName>
                                        </p:attrNameLst>
                                      </p:cBhvr>
                                      <p:to>
                                        <p:strVal val="visible"/>
                                      </p:to>
                                    </p:set>
                                    <p:animEffect transition="in" filter="fade">
                                      <p:cBhvr>
                                        <p:cTn id="45" dur="1000"/>
                                        <p:tgtEl>
                                          <p:spTgt spid="622"/>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624"/>
                                        </p:tgtEl>
                                        <p:attrNameLst>
                                          <p:attrName>style.visibility</p:attrName>
                                        </p:attrNameLst>
                                      </p:cBhvr>
                                      <p:to>
                                        <p:strVal val="visible"/>
                                      </p:to>
                                    </p:set>
                                    <p:animEffect transition="in" filter="fade">
                                      <p:cBhvr>
                                        <p:cTn id="49" dur="400"/>
                                        <p:tgtEl>
                                          <p:spTgt spid="624"/>
                                        </p:tgtEl>
                                      </p:cBhvr>
                                    </p:animEffect>
                                  </p:childTnLst>
                                </p:cTn>
                              </p:par>
                              <p:par>
                                <p:cTn id="50" presetID="10" presetClass="entr" presetSubtype="0" fill="hold" nodeType="withEffect">
                                  <p:stCondLst>
                                    <p:cond delay="0"/>
                                  </p:stCondLst>
                                  <p:childTnLst>
                                    <p:set>
                                      <p:cBhvr>
                                        <p:cTn id="51" dur="1" fill="hold">
                                          <p:stCondLst>
                                            <p:cond delay="0"/>
                                          </p:stCondLst>
                                        </p:cTn>
                                        <p:tgtEl>
                                          <p:spTgt spid="628"/>
                                        </p:tgtEl>
                                        <p:attrNameLst>
                                          <p:attrName>style.visibility</p:attrName>
                                        </p:attrNameLst>
                                      </p:cBhvr>
                                      <p:to>
                                        <p:strVal val="visible"/>
                                      </p:to>
                                    </p:set>
                                    <p:animEffect transition="in" filter="fade">
                                      <p:cBhvr>
                                        <p:cTn id="52" dur="500"/>
                                        <p:tgtEl>
                                          <p:spTgt spid="628"/>
                                        </p:tgtEl>
                                      </p:cBhvr>
                                    </p:animEffect>
                                  </p:childTnLst>
                                </p:cTn>
                              </p:par>
                              <p:par>
                                <p:cTn id="53" presetID="10" presetClass="entr" presetSubtype="0" fill="hold" nodeType="withEffect">
                                  <p:stCondLst>
                                    <p:cond delay="0"/>
                                  </p:stCondLst>
                                  <p:childTnLst>
                                    <p:set>
                                      <p:cBhvr>
                                        <p:cTn id="54" dur="1" fill="hold">
                                          <p:stCondLst>
                                            <p:cond delay="0"/>
                                          </p:stCondLst>
                                        </p:cTn>
                                        <p:tgtEl>
                                          <p:spTgt spid="630"/>
                                        </p:tgtEl>
                                        <p:attrNameLst>
                                          <p:attrName>style.visibility</p:attrName>
                                        </p:attrNameLst>
                                      </p:cBhvr>
                                      <p:to>
                                        <p:strVal val="visible"/>
                                      </p:to>
                                    </p:set>
                                    <p:animEffect transition="in" filter="fade">
                                      <p:cBhvr>
                                        <p:cTn id="55" dur="500"/>
                                        <p:tgtEl>
                                          <p:spTgt spid="630"/>
                                        </p:tgtEl>
                                      </p:cBhvr>
                                    </p:animEffect>
                                  </p:childTnLst>
                                </p:cTn>
                              </p:par>
                              <p:par>
                                <p:cTn id="56" presetID="10" presetClass="entr" presetSubtype="0" fill="hold" nodeType="withEffect">
                                  <p:stCondLst>
                                    <p:cond delay="0"/>
                                  </p:stCondLst>
                                  <p:childTnLst>
                                    <p:set>
                                      <p:cBhvr>
                                        <p:cTn id="57" dur="1" fill="hold">
                                          <p:stCondLst>
                                            <p:cond delay="0"/>
                                          </p:stCondLst>
                                        </p:cTn>
                                        <p:tgtEl>
                                          <p:spTgt spid="631"/>
                                        </p:tgtEl>
                                        <p:attrNameLst>
                                          <p:attrName>style.visibility</p:attrName>
                                        </p:attrNameLst>
                                      </p:cBhvr>
                                      <p:to>
                                        <p:strVal val="visible"/>
                                      </p:to>
                                    </p:set>
                                    <p:animEffect transition="in" filter="fade">
                                      <p:cBhvr>
                                        <p:cTn id="58" dur="400"/>
                                        <p:tgtEl>
                                          <p:spTgt spid="631"/>
                                        </p:tgtEl>
                                      </p:cBhvr>
                                    </p:animEffect>
                                  </p:childTnLst>
                                </p:cTn>
                              </p:par>
                              <p:par>
                                <p:cTn id="59" presetID="10" presetClass="entr" presetSubtype="0" fill="hold" nodeType="withEffect">
                                  <p:stCondLst>
                                    <p:cond delay="0"/>
                                  </p:stCondLst>
                                  <p:childTnLst>
                                    <p:set>
                                      <p:cBhvr>
                                        <p:cTn id="60" dur="1" fill="hold">
                                          <p:stCondLst>
                                            <p:cond delay="0"/>
                                          </p:stCondLst>
                                        </p:cTn>
                                        <p:tgtEl>
                                          <p:spTgt spid="632"/>
                                        </p:tgtEl>
                                        <p:attrNameLst>
                                          <p:attrName>style.visibility</p:attrName>
                                        </p:attrNameLst>
                                      </p:cBhvr>
                                      <p:to>
                                        <p:strVal val="visible"/>
                                      </p:to>
                                    </p:set>
                                    <p:animEffect transition="in" filter="fade">
                                      <p:cBhvr>
                                        <p:cTn id="61" dur="600"/>
                                        <p:tgtEl>
                                          <p:spTgt spid="632"/>
                                        </p:tgtEl>
                                      </p:cBhvr>
                                    </p:animEffect>
                                  </p:childTnLst>
                                </p:cTn>
                              </p:par>
                              <p:par>
                                <p:cTn id="62" presetID="10" presetClass="entr" presetSubtype="0" fill="hold" nodeType="withEffect">
                                  <p:stCondLst>
                                    <p:cond delay="0"/>
                                  </p:stCondLst>
                                  <p:childTnLst>
                                    <p:set>
                                      <p:cBhvr>
                                        <p:cTn id="63" dur="1" fill="hold">
                                          <p:stCondLst>
                                            <p:cond delay="0"/>
                                          </p:stCondLst>
                                        </p:cTn>
                                        <p:tgtEl>
                                          <p:spTgt spid="635"/>
                                        </p:tgtEl>
                                        <p:attrNameLst>
                                          <p:attrName>style.visibility</p:attrName>
                                        </p:attrNameLst>
                                      </p:cBhvr>
                                      <p:to>
                                        <p:strVal val="visible"/>
                                      </p:to>
                                    </p:set>
                                    <p:animEffect transition="in" filter="fade">
                                      <p:cBhvr>
                                        <p:cTn id="64" dur="500"/>
                                        <p:tgtEl>
                                          <p:spTgt spid="635"/>
                                        </p:tgtEl>
                                      </p:cBhvr>
                                    </p:animEffect>
                                  </p:childTnLst>
                                </p:cTn>
                              </p:par>
                              <p:par>
                                <p:cTn id="65" presetID="10" presetClass="entr" presetSubtype="0" fill="hold" nodeType="withEffect">
                                  <p:stCondLst>
                                    <p:cond delay="0"/>
                                  </p:stCondLst>
                                  <p:childTnLst>
                                    <p:set>
                                      <p:cBhvr>
                                        <p:cTn id="66" dur="1" fill="hold">
                                          <p:stCondLst>
                                            <p:cond delay="0"/>
                                          </p:stCondLst>
                                        </p:cTn>
                                        <p:tgtEl>
                                          <p:spTgt spid="629"/>
                                        </p:tgtEl>
                                        <p:attrNameLst>
                                          <p:attrName>style.visibility</p:attrName>
                                        </p:attrNameLst>
                                      </p:cBhvr>
                                      <p:to>
                                        <p:strVal val="visible"/>
                                      </p:to>
                                    </p:set>
                                    <p:animEffect transition="in" filter="fade">
                                      <p:cBhvr>
                                        <p:cTn id="67" dur="500"/>
                                        <p:tgtEl>
                                          <p:spTgt spid="629"/>
                                        </p:tgtEl>
                                      </p:cBhvr>
                                    </p:animEffect>
                                  </p:childTnLst>
                                </p:cTn>
                              </p:par>
                            </p:childTnLst>
                          </p:cTn>
                        </p:par>
                        <p:par>
                          <p:cTn id="68" fill="hold">
                            <p:stCondLst>
                              <p:cond delay="3600"/>
                            </p:stCondLst>
                            <p:childTnLst>
                              <p:par>
                                <p:cTn id="69" presetID="10" presetClass="entr" presetSubtype="0"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1000"/>
                                        <p:tgtEl>
                                          <p:spTgt spid="3"/>
                                        </p:tgtEl>
                                      </p:cBhvr>
                                    </p:animEffect>
                                  </p:childTnLst>
                                </p:cTn>
                              </p:par>
                              <p:par>
                                <p:cTn id="72" presetID="10" presetClass="entr" presetSubtype="0" fill="hold"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1000"/>
                                        <p:tgtEl>
                                          <p:spTgt spid="4"/>
                                        </p:tgtEl>
                                      </p:cBhvr>
                                    </p:animEffect>
                                  </p:childTnLst>
                                </p:cTn>
                              </p:par>
                              <p:par>
                                <p:cTn id="75" presetID="10"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childTnLst>
                                </p:cTn>
                              </p:par>
                              <p:par>
                                <p:cTn id="78" presetID="10" presetClass="entr" presetSubtype="0" fill="hold" nodeType="with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1000"/>
                                        <p:tgtEl>
                                          <p:spTgt spid="6"/>
                                        </p:tgtEl>
                                      </p:cBhvr>
                                    </p:animEffect>
                                  </p:childTnLst>
                                </p:cTn>
                              </p:par>
                              <p:par>
                                <p:cTn id="81" presetID="10"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childTnLst>
                                </p:cTn>
                              </p:par>
                              <p:par>
                                <p:cTn id="87" presetID="10" presetClass="entr" presetSubtype="0"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Integration Approach</a:t>
            </a:r>
          </a:p>
        </p:txBody>
      </p:sp>
      <p:sp>
        <p:nvSpPr>
          <p:cNvPr id="710" name="Google Shape;710;p65"/>
          <p:cNvSpPr txBox="1">
            <a:spLocks noGrp="1"/>
          </p:cNvSpPr>
          <p:nvPr>
            <p:ph type="body" idx="1"/>
          </p:nvPr>
        </p:nvSpPr>
        <p:spPr>
          <a:xfrm>
            <a:off x="819003" y="1853289"/>
            <a:ext cx="9949976" cy="3567200"/>
          </a:xfrm>
          <a:prstGeom prst="rect">
            <a:avLst/>
          </a:prstGeom>
        </p:spPr>
        <p:txBody>
          <a:bodyPr spcFirstLastPara="1" wrap="square" lIns="121900" tIns="121900" rIns="121900" bIns="121900" anchor="t" anchorCtr="0">
            <a:noAutofit/>
          </a:bodyPr>
          <a:lstStyle/>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Booking Logic: Develop the logic for users to select slots, choose time slots, and confirm their reservations.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Payment Integration: Integrate secure payment gateways for users to make parking reservations.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Notifications: Implement real-time notifications to confirm bookings, provide directions, and send reminders.</a:t>
            </a:r>
          </a:p>
          <a:p>
            <a:pPr marL="380990" indent="-380990" algn="just">
              <a:buClr>
                <a:schemeClr val="tx2"/>
              </a:buClr>
              <a:buSzPct val="129000"/>
              <a:buFont typeface="Wingdings" panose="05000000000000000000" pitchFamily="2" charset="2"/>
              <a:buChar char="Ø"/>
            </a:pPr>
            <a:r>
              <a:rPr lang="en-GB" sz="2667" dirty="0">
                <a:latin typeface="Lato"/>
                <a:ea typeface="Lato"/>
                <a:cs typeface="Lato"/>
                <a:sym typeface="Lato"/>
              </a:rPr>
              <a:t>Analytics and Reporting: Utilize analytics tools for monitoring usage, user preferences, revenue tracking, and generate comprehensive reports.</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67422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grpSp>
        <p:nvGrpSpPr>
          <p:cNvPr id="1358" name="Google Shape;1358;p76"/>
          <p:cNvGrpSpPr/>
          <p:nvPr/>
        </p:nvGrpSpPr>
        <p:grpSpPr>
          <a:xfrm>
            <a:off x="953469" y="5027387"/>
            <a:ext cx="963483" cy="1117275"/>
            <a:chOff x="5320111" y="1881293"/>
            <a:chExt cx="470512" cy="545615"/>
          </a:xfrm>
        </p:grpSpPr>
        <p:sp>
          <p:nvSpPr>
            <p:cNvPr id="1359" name="Google Shape;1359;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0" name="Google Shape;1360;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1" name="Google Shape;1361;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1362" name="Google Shape;1362;p76"/>
          <p:cNvGrpSpPr/>
          <p:nvPr/>
        </p:nvGrpSpPr>
        <p:grpSpPr>
          <a:xfrm rot="10800000">
            <a:off x="10275036" y="713320"/>
            <a:ext cx="963483" cy="1117275"/>
            <a:chOff x="5320111" y="1881293"/>
            <a:chExt cx="470512" cy="545615"/>
          </a:xfrm>
        </p:grpSpPr>
        <p:sp>
          <p:nvSpPr>
            <p:cNvPr id="1363" name="Google Shape;1363;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4" name="Google Shape;1364;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5" name="Google Shape;1365;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1366" name="Google Shape;1366;p76"/>
          <p:cNvSpPr txBox="1">
            <a:spLocks noGrp="1"/>
          </p:cNvSpPr>
          <p:nvPr>
            <p:ph type="title"/>
          </p:nvPr>
        </p:nvSpPr>
        <p:spPr>
          <a:xfrm>
            <a:off x="1765400" y="1742800"/>
            <a:ext cx="8661200" cy="3372400"/>
          </a:xfrm>
          <a:prstGeom prst="rect">
            <a:avLst/>
          </a:prstGeom>
        </p:spPr>
        <p:txBody>
          <a:bodyPr spcFirstLastPara="1" wrap="square" lIns="121900" tIns="121900" rIns="121900" bIns="121900" anchor="ctr" anchorCtr="0">
            <a:noAutofit/>
          </a:bodyPr>
          <a:lstStyle/>
          <a:p>
            <a:r>
              <a:rPr lang="en" dirty="0"/>
              <a:t>PHASE 2</a:t>
            </a:r>
            <a:endParaRPr dirty="0"/>
          </a:p>
        </p:txBody>
      </p:sp>
      <p:grpSp>
        <p:nvGrpSpPr>
          <p:cNvPr id="1367" name="Google Shape;1367;p76"/>
          <p:cNvGrpSpPr/>
          <p:nvPr/>
        </p:nvGrpSpPr>
        <p:grpSpPr>
          <a:xfrm>
            <a:off x="1130786" y="4708682"/>
            <a:ext cx="420431" cy="502641"/>
            <a:chOff x="4040314" y="1769061"/>
            <a:chExt cx="315323" cy="376981"/>
          </a:xfrm>
        </p:grpSpPr>
        <p:sp>
          <p:nvSpPr>
            <p:cNvPr id="1368" name="Google Shape;1368;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9" name="Google Shape;1369;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0" name="Google Shape;1370;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1" name="Google Shape;1371;p76"/>
          <p:cNvGrpSpPr/>
          <p:nvPr/>
        </p:nvGrpSpPr>
        <p:grpSpPr>
          <a:xfrm rot="10800000">
            <a:off x="9690686" y="1111182"/>
            <a:ext cx="420431" cy="502641"/>
            <a:chOff x="4040314" y="1769061"/>
            <a:chExt cx="315323" cy="376981"/>
          </a:xfrm>
        </p:grpSpPr>
        <p:sp>
          <p:nvSpPr>
            <p:cNvPr id="1372" name="Google Shape;1372;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73" name="Google Shape;1373;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4" name="Google Shape;1374;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5" name="Google Shape;1375;p76"/>
          <p:cNvGrpSpPr/>
          <p:nvPr/>
        </p:nvGrpSpPr>
        <p:grpSpPr>
          <a:xfrm rot="-5400000">
            <a:off x="1347052" y="234815"/>
            <a:ext cx="228713" cy="963479"/>
            <a:chOff x="8668080" y="2328029"/>
            <a:chExt cx="127488" cy="537136"/>
          </a:xfrm>
        </p:grpSpPr>
        <p:sp>
          <p:nvSpPr>
            <p:cNvPr id="1376" name="Google Shape;1376;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7" name="Google Shape;1377;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8" name="Google Shape;1378;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9" name="Google Shape;1379;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0" name="Google Shape;1380;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1" name="Google Shape;1381;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2" name="Google Shape;1382;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3" name="Google Shape;1383;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4" name="Google Shape;1384;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5" name="Google Shape;1385;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6" name="Google Shape;1386;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7" name="Google Shape;1387;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388" name="Google Shape;1388;p76"/>
          <p:cNvGrpSpPr/>
          <p:nvPr/>
        </p:nvGrpSpPr>
        <p:grpSpPr>
          <a:xfrm rot="-5400000">
            <a:off x="10645858" y="5677319"/>
            <a:ext cx="221847" cy="934688"/>
            <a:chOff x="8668080" y="2328029"/>
            <a:chExt cx="127488" cy="537136"/>
          </a:xfrm>
        </p:grpSpPr>
        <p:sp>
          <p:nvSpPr>
            <p:cNvPr id="1389" name="Google Shape;1389;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0" name="Google Shape;1390;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1" name="Google Shape;1391;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2" name="Google Shape;1392;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3" name="Google Shape;1393;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4" name="Google Shape;1394;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5" name="Google Shape;1395;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6" name="Google Shape;1396;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7" name="Google Shape;1397;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8" name="Google Shape;1398;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9" name="Google Shape;1399;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0" name="Google Shape;1400;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1175018" y="663766"/>
            <a:ext cx="627333" cy="727468"/>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466" name="Google Shape;466;p58"/>
          <p:cNvGrpSpPr/>
          <p:nvPr/>
        </p:nvGrpSpPr>
        <p:grpSpPr>
          <a:xfrm>
            <a:off x="1944619" y="998049"/>
            <a:ext cx="420431" cy="50264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472" name="Google Shape;472;p58"/>
          <p:cNvGrpSpPr/>
          <p:nvPr/>
        </p:nvGrpSpPr>
        <p:grpSpPr>
          <a:xfrm rot="2395509">
            <a:off x="1390165" y="1682396"/>
            <a:ext cx="365860" cy="383851"/>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445" name="Google Shape;445;p58"/>
          <p:cNvGrpSpPr/>
          <p:nvPr/>
        </p:nvGrpSpPr>
        <p:grpSpPr>
          <a:xfrm flipH="1">
            <a:off x="8274458" y="832481"/>
            <a:ext cx="2963988" cy="317356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121900" tIns="121900" rIns="121900" bIns="121900" anchor="ctr" anchorCtr="0">
              <a:noAutofit/>
            </a:bodyPr>
            <a:lstStyle/>
            <a:p>
              <a:endParaRPr sz="2400"/>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endParaRPr sz="2400"/>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121900" tIns="121900" rIns="121900" bIns="121900" anchor="ctr" anchorCtr="0">
              <a:noAutofit/>
            </a:bodyPr>
            <a:lstStyle/>
            <a:p>
              <a:endParaRPr sz="2400"/>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121900" tIns="121900" rIns="121900" bIns="121900" anchor="ctr" anchorCtr="0">
              <a:noAutofit/>
            </a:bodyPr>
            <a:lstStyle/>
            <a:p>
              <a:endParaRPr sz="2400"/>
            </a:p>
            <a:p>
              <a:endParaRPr sz="2400"/>
            </a:p>
            <a:p>
              <a:endParaRPr sz="2400"/>
            </a:p>
            <a:p>
              <a:endParaRPr sz="2400"/>
            </a:p>
            <a:p>
              <a:endParaRPr sz="2400"/>
            </a:p>
            <a:p>
              <a:endParaRPr sz="2400"/>
            </a:p>
            <a:p>
              <a:endParaRPr sz="2400"/>
            </a:p>
            <a:p>
              <a:endParaRPr sz="2400"/>
            </a:p>
          </p:txBody>
        </p:sp>
      </p:grpSp>
      <p:sp>
        <p:nvSpPr>
          <p:cNvPr id="435" name="Google Shape;435;p58"/>
          <p:cNvSpPr txBox="1">
            <a:spLocks noGrp="1"/>
          </p:cNvSpPr>
          <p:nvPr>
            <p:ph type="ctrTitle"/>
          </p:nvPr>
        </p:nvSpPr>
        <p:spPr>
          <a:xfrm>
            <a:off x="966467" y="567593"/>
            <a:ext cx="10711719" cy="2396400"/>
          </a:xfrm>
          <a:prstGeom prst="rect">
            <a:avLst/>
          </a:prstGeom>
        </p:spPr>
        <p:txBody>
          <a:bodyPr spcFirstLastPara="1" wrap="square" lIns="121900" tIns="121900" rIns="121900" bIns="121900" anchor="ctr" anchorCtr="0">
            <a:noAutofit/>
          </a:bodyPr>
          <a:lstStyle/>
          <a:p>
            <a:pPr algn="ctr"/>
            <a:r>
              <a:rPr lang="en-GB" sz="5867" dirty="0"/>
              <a:t>Autonomous Smart Parking System </a:t>
            </a:r>
            <a:br>
              <a:rPr lang="en-GB" sz="5867" dirty="0"/>
            </a:br>
            <a:r>
              <a:rPr lang="en-GB" sz="5867" dirty="0"/>
              <a:t>(ASPS)</a:t>
            </a:r>
          </a:p>
        </p:txBody>
      </p:sp>
      <p:sp>
        <p:nvSpPr>
          <p:cNvPr id="436" name="Google Shape;436;p58"/>
          <p:cNvSpPr txBox="1">
            <a:spLocks noGrp="1"/>
          </p:cNvSpPr>
          <p:nvPr>
            <p:ph type="subTitle" idx="1"/>
          </p:nvPr>
        </p:nvSpPr>
        <p:spPr>
          <a:xfrm>
            <a:off x="926768" y="5324397"/>
            <a:ext cx="7784400" cy="524800"/>
          </a:xfrm>
          <a:prstGeom prst="rect">
            <a:avLst/>
          </a:prstGeom>
        </p:spPr>
        <p:txBody>
          <a:bodyPr spcFirstLastPara="1" wrap="square" lIns="121900" tIns="121900" rIns="121900" bIns="121900" anchor="ctr" anchorCtr="0">
            <a:noAutofit/>
          </a:bodyPr>
          <a:lstStyle/>
          <a:p>
            <a:pPr marL="0" indent="0"/>
            <a:r>
              <a:rPr lang="en" sz="1867" dirty="0"/>
              <a:t>By:</a:t>
            </a:r>
          </a:p>
        </p:txBody>
      </p:sp>
      <p:cxnSp>
        <p:nvCxnSpPr>
          <p:cNvPr id="437" name="Google Shape;437;p58"/>
          <p:cNvCxnSpPr/>
          <p:nvPr/>
        </p:nvCxnSpPr>
        <p:spPr>
          <a:xfrm>
            <a:off x="966467" y="5297433"/>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9304620" y="761300"/>
            <a:ext cx="1933816" cy="192988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460" name="Google Shape;460;p58"/>
          <p:cNvSpPr/>
          <p:nvPr/>
        </p:nvSpPr>
        <p:spPr>
          <a:xfrm>
            <a:off x="7877991" y="2185679"/>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70" name="Google Shape;470;p58"/>
          <p:cNvSpPr/>
          <p:nvPr/>
        </p:nvSpPr>
        <p:spPr>
          <a:xfrm>
            <a:off x="10283057" y="5414517"/>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1" name="Google Shape;471;p58"/>
          <p:cNvSpPr/>
          <p:nvPr/>
        </p:nvSpPr>
        <p:spPr>
          <a:xfrm>
            <a:off x="10674171" y="5586797"/>
            <a:ext cx="502659" cy="502659"/>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3028735"/>
            <a:ext cx="12192000" cy="239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GB" sz="4800" dirty="0"/>
              <a:t>IBM Naan </a:t>
            </a:r>
            <a:r>
              <a:rPr lang="en-GB" sz="4800" dirty="0" err="1"/>
              <a:t>Mudhalvan</a:t>
            </a:r>
            <a:r>
              <a:rPr lang="en-GB" sz="4800" dirty="0"/>
              <a:t>-Group 2</a:t>
            </a:r>
          </a:p>
          <a:p>
            <a:pPr algn="ctr"/>
            <a:r>
              <a:rPr lang="en-GB" sz="4800" dirty="0"/>
              <a:t>Internet Of Things(IOT)</a:t>
            </a:r>
          </a:p>
          <a:p>
            <a:pPr algn="ctr"/>
            <a:r>
              <a:rPr lang="en-GB" sz="4800" dirty="0"/>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409608" y="5529511"/>
          <a:ext cx="9155984" cy="1405904"/>
        </p:xfrm>
        <a:graphic>
          <a:graphicData uri="http://schemas.openxmlformats.org/drawingml/2006/table">
            <a:tbl>
              <a:tblPr firstRow="1" bandRow="1"/>
              <a:tblGrid>
                <a:gridCol w="2026628">
                  <a:extLst>
                    <a:ext uri="{9D8B030D-6E8A-4147-A177-3AD203B41FA5}">
                      <a16:colId xmlns:a16="http://schemas.microsoft.com/office/drawing/2014/main" val="2494594888"/>
                    </a:ext>
                  </a:extLst>
                </a:gridCol>
                <a:gridCol w="2150536">
                  <a:extLst>
                    <a:ext uri="{9D8B030D-6E8A-4147-A177-3AD203B41FA5}">
                      <a16:colId xmlns:a16="http://schemas.microsoft.com/office/drawing/2014/main" val="3380798032"/>
                    </a:ext>
                  </a:extLst>
                </a:gridCol>
                <a:gridCol w="4978820">
                  <a:extLst>
                    <a:ext uri="{9D8B030D-6E8A-4147-A177-3AD203B41FA5}">
                      <a16:colId xmlns:a16="http://schemas.microsoft.com/office/drawing/2014/main" val="3193768342"/>
                    </a:ext>
                  </a:extLst>
                </a:gridCol>
              </a:tblGrid>
              <a:tr h="351476">
                <a:tc>
                  <a:txBody>
                    <a:bodyPr/>
                    <a:lstStyle/>
                    <a:p>
                      <a:r>
                        <a:rPr lang="en-GB" sz="1500" dirty="0">
                          <a:solidFill>
                            <a:srgbClr val="FFFFFF"/>
                          </a:solidFill>
                          <a:latin typeface="Lato" panose="020F0502020204030203" pitchFamily="34" charset="0"/>
                        </a:rPr>
                        <a:t>Naveen Moses D</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au511321106017</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a:solidFill>
                            <a:srgbClr val="FFFFFF"/>
                          </a:solidFill>
                          <a:latin typeface="Lato" panose="020F0502020204030203" pitchFamily="34" charset="0"/>
                        </a:rPr>
                        <a:t>naveenmosesdinesh@gmail.com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351476">
                <a:tc>
                  <a:txBody>
                    <a:bodyPr/>
                    <a:lstStyle/>
                    <a:p>
                      <a:r>
                        <a:rPr lang="en-GB" sz="1500" dirty="0">
                          <a:solidFill>
                            <a:srgbClr val="FFFFFF"/>
                          </a:solidFill>
                          <a:latin typeface="Lato" panose="020F0502020204030203" pitchFamily="34" charset="0"/>
                        </a:rPr>
                        <a:t>Karthick V</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au511321106014</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karthicksparrow201@gmail.com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351476">
                <a:tc>
                  <a:txBody>
                    <a:bodyPr/>
                    <a:lstStyle/>
                    <a:p>
                      <a:r>
                        <a:rPr lang="en-GB" sz="1500" dirty="0" err="1">
                          <a:solidFill>
                            <a:srgbClr val="FFFFFF"/>
                          </a:solidFill>
                          <a:latin typeface="Lato" panose="020F0502020204030203" pitchFamily="34" charset="0"/>
                        </a:rPr>
                        <a:t>T.N.Uthrakumar</a:t>
                      </a:r>
                      <a:endParaRPr lang="en-GB" sz="1500" dirty="0">
                        <a:solidFill>
                          <a:srgbClr val="FFFFFF"/>
                        </a:solidFill>
                        <a:latin typeface="Lato" panose="020F0502020204030203" pitchFamily="34" charset="0"/>
                      </a:endParaRP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autle-02ece</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uthrakumar608@gmail.com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351476">
                <a:tc>
                  <a:txBody>
                    <a:bodyPr/>
                    <a:lstStyle/>
                    <a:p>
                      <a:r>
                        <a:rPr lang="en-GB" sz="1500" dirty="0">
                          <a:solidFill>
                            <a:srgbClr val="FFFFFF"/>
                          </a:solidFill>
                          <a:latin typeface="Lato" panose="020F0502020204030203" pitchFamily="34" charset="0"/>
                        </a:rPr>
                        <a:t>Sanjay Kumar S</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au511321106020</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sanjaysivakumar0910@gmail.com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960000" y="576459"/>
            <a:ext cx="10272000" cy="643600"/>
          </a:xfrm>
          <a:prstGeom prst="rect">
            <a:avLst/>
          </a:prstGeom>
        </p:spPr>
        <p:txBody>
          <a:bodyPr spcFirstLastPara="1" wrap="square" lIns="121900" tIns="121900" rIns="121900" bIns="121900" anchor="ctr" anchorCtr="0">
            <a:noAutofit/>
          </a:bodyPr>
          <a:lstStyle/>
          <a:p>
            <a:pPr algn="ctr"/>
            <a:r>
              <a:rPr lang="en" sz="9600" dirty="0"/>
              <a:t>CONTENTS</a:t>
            </a:r>
            <a:endParaRPr sz="9600" dirty="0"/>
          </a:p>
        </p:txBody>
      </p:sp>
      <p:sp>
        <p:nvSpPr>
          <p:cNvPr id="480" name="Google Shape;480;p59"/>
          <p:cNvSpPr txBox="1">
            <a:spLocks noGrp="1"/>
          </p:cNvSpPr>
          <p:nvPr>
            <p:ph type="body" idx="1"/>
          </p:nvPr>
        </p:nvSpPr>
        <p:spPr>
          <a:xfrm>
            <a:off x="959999" y="1435100"/>
            <a:ext cx="10622711" cy="465680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Ø"/>
            </a:pPr>
            <a:r>
              <a:rPr lang="en-GB" sz="4267" dirty="0"/>
              <a:t>SLOT ALLOCATION AND BOOKING</a:t>
            </a:r>
          </a:p>
          <a:p>
            <a:pPr marL="1790655" indent="-480472"/>
            <a:r>
              <a:rPr lang="en-GB" sz="3200" dirty="0"/>
              <a:t>Introduction</a:t>
            </a:r>
          </a:p>
          <a:p>
            <a:pPr marL="1790655" indent="-480472"/>
            <a:r>
              <a:rPr lang="en-GB" sz="3200" dirty="0"/>
              <a:t>Flow chart</a:t>
            </a:r>
          </a:p>
          <a:p>
            <a:pPr marL="1790655" indent="-480472"/>
            <a:r>
              <a:rPr lang="en-GB" sz="3200" dirty="0"/>
              <a:t>Components</a:t>
            </a:r>
          </a:p>
          <a:p>
            <a:pPr marL="228594" indent="-228594">
              <a:buFont typeface="Wingdings" panose="05000000000000000000" pitchFamily="2" charset="2"/>
              <a:buChar char="Ø"/>
            </a:pPr>
            <a:r>
              <a:rPr lang="en-GB" sz="4267" dirty="0"/>
              <a:t>AUTOMATIC PARKING</a:t>
            </a:r>
          </a:p>
          <a:p>
            <a:pPr marL="1790655" indent="-480472" defTabSz="1219170">
              <a:buClr>
                <a:srgbClr val="FFFFFF"/>
              </a:buClr>
              <a:defRPr/>
            </a:pPr>
            <a:r>
              <a:rPr lang="en-GB" sz="3200" dirty="0">
                <a:solidFill>
                  <a:srgbClr val="FFFFFF"/>
                </a:solidFill>
              </a:rPr>
              <a:t>Introduction</a:t>
            </a:r>
          </a:p>
          <a:p>
            <a:pPr marL="1790655" indent="-480472" defTabSz="1219170">
              <a:buClr>
                <a:srgbClr val="FFFFFF"/>
              </a:buClr>
              <a:defRPr/>
            </a:pPr>
            <a:r>
              <a:rPr lang="en-GB" sz="3200" dirty="0">
                <a:solidFill>
                  <a:srgbClr val="FFFFFF"/>
                </a:solidFill>
              </a:rPr>
              <a:t>Flow chart</a:t>
            </a:r>
          </a:p>
          <a:p>
            <a:pPr marL="1790655" indent="-480472">
              <a:buClr>
                <a:srgbClr val="FFFFFF"/>
              </a:buClr>
              <a:defRPr/>
            </a:pPr>
            <a:r>
              <a:rPr lang="en-GB" sz="3200" dirty="0"/>
              <a:t>Components</a:t>
            </a:r>
          </a:p>
          <a:p>
            <a:pPr marL="1790655" indent="-480472" defTabSz="1219170">
              <a:buClr>
                <a:srgbClr val="FFFFFF"/>
              </a:buClr>
              <a:defRPr/>
            </a:pPr>
            <a:endParaRPr lang="en-GB" sz="3200" dirty="0">
              <a:solidFill>
                <a:srgbClr val="FFFFFF"/>
              </a:solidFill>
            </a:endParaRPr>
          </a:p>
          <a:p>
            <a:pPr marL="228594" indent="-228594">
              <a:buFont typeface="Wingdings" panose="05000000000000000000" pitchFamily="2" charset="2"/>
              <a:buChar char="Ø"/>
            </a:pPr>
            <a:endParaRPr lang="en-GB" sz="4267" dirty="0"/>
          </a:p>
        </p:txBody>
      </p:sp>
      <p:cxnSp>
        <p:nvCxnSpPr>
          <p:cNvPr id="481" name="Google Shape;481;p59"/>
          <p:cNvCxnSpPr/>
          <p:nvPr/>
        </p:nvCxnSpPr>
        <p:spPr>
          <a:xfrm>
            <a:off x="-13233" y="6156300"/>
            <a:ext cx="94928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0429042" y="5507369"/>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a:t>01</a:t>
            </a:r>
            <a:endParaRPr/>
          </a:p>
        </p:txBody>
      </p:sp>
      <p:cxnSp>
        <p:nvCxnSpPr>
          <p:cNvPr id="652" name="Google Shape;652;p64"/>
          <p:cNvCxnSpPr/>
          <p:nvPr/>
        </p:nvCxnSpPr>
        <p:spPr>
          <a:xfrm>
            <a:off x="966467" y="454950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649" name="Google Shape;649;p64"/>
          <p:cNvSpPr txBox="1">
            <a:spLocks noGrp="1"/>
          </p:cNvSpPr>
          <p:nvPr>
            <p:ph type="title"/>
          </p:nvPr>
        </p:nvSpPr>
        <p:spPr>
          <a:xfrm>
            <a:off x="959999" y="2715967"/>
            <a:ext cx="7878108" cy="1634800"/>
          </a:xfrm>
          <a:prstGeom prst="rect">
            <a:avLst/>
          </a:prstGeom>
        </p:spPr>
        <p:txBody>
          <a:bodyPr spcFirstLastPara="1" wrap="square" lIns="121900" tIns="121900" rIns="121900" bIns="121900" anchor="ctr" anchorCtr="0">
            <a:noAutofit/>
          </a:bodyPr>
          <a:lstStyle/>
          <a:p>
            <a:r>
              <a:rPr lang="en-GB" dirty="0"/>
              <a:t>SLOT ALLOCATION AND BOOKING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66"/>
          <p:cNvGrpSpPr/>
          <p:nvPr/>
        </p:nvGrpSpPr>
        <p:grpSpPr>
          <a:xfrm>
            <a:off x="8464998" y="2292199"/>
            <a:ext cx="2027993" cy="2023672"/>
            <a:chOff x="7193640" y="535000"/>
            <a:chExt cx="1450362" cy="1447410"/>
          </a:xfrm>
        </p:grpSpPr>
        <p:sp>
          <p:nvSpPr>
            <p:cNvPr id="759" name="Google Shape;759;p66"/>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0" name="Google Shape;760;p66"/>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1" name="Google Shape;761;p66"/>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2" name="Google Shape;762;p66"/>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3" name="Google Shape;763;p66"/>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4" name="Google Shape;764;p66"/>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765" name="Google Shape;765;p66"/>
          <p:cNvSpPr txBox="1">
            <a:spLocks noGrp="1"/>
          </p:cNvSpPr>
          <p:nvPr>
            <p:ph type="title"/>
          </p:nvPr>
        </p:nvSpPr>
        <p:spPr>
          <a:xfrm>
            <a:off x="953467" y="1631504"/>
            <a:ext cx="6559200" cy="636000"/>
          </a:xfrm>
          <a:prstGeom prst="rect">
            <a:avLst/>
          </a:prstGeom>
        </p:spPr>
        <p:txBody>
          <a:bodyPr spcFirstLastPara="1" wrap="square" lIns="121900" tIns="121900" rIns="121900" bIns="121900" anchor="ctr" anchorCtr="0">
            <a:noAutofit/>
          </a:bodyPr>
          <a:lstStyle/>
          <a:p>
            <a:r>
              <a:rPr lang="en" dirty="0"/>
              <a:t>INTRODUCTION</a:t>
            </a:r>
            <a:endParaRPr dirty="0"/>
          </a:p>
        </p:txBody>
      </p:sp>
      <p:cxnSp>
        <p:nvCxnSpPr>
          <p:cNvPr id="767" name="Google Shape;767;p66"/>
          <p:cNvCxnSpPr/>
          <p:nvPr/>
        </p:nvCxnSpPr>
        <p:spPr>
          <a:xfrm>
            <a:off x="956164" y="2554771"/>
            <a:ext cx="5323200" cy="0"/>
          </a:xfrm>
          <a:prstGeom prst="straightConnector1">
            <a:avLst/>
          </a:prstGeom>
          <a:noFill/>
          <a:ln w="19050" cap="flat" cmpd="sng">
            <a:solidFill>
              <a:schemeClr val="lt2"/>
            </a:solidFill>
            <a:prstDash val="solid"/>
            <a:round/>
            <a:headEnd type="none" w="med" len="med"/>
            <a:tailEnd type="none" w="med" len="med"/>
          </a:ln>
        </p:spPr>
      </p:cxnSp>
      <p:grpSp>
        <p:nvGrpSpPr>
          <p:cNvPr id="768" name="Google Shape;768;p66"/>
          <p:cNvGrpSpPr/>
          <p:nvPr/>
        </p:nvGrpSpPr>
        <p:grpSpPr>
          <a:xfrm rot="-9711655">
            <a:off x="8738028" y="1007759"/>
            <a:ext cx="2227755" cy="2109779"/>
            <a:chOff x="2956625" y="695323"/>
            <a:chExt cx="1049357" cy="993667"/>
          </a:xfrm>
        </p:grpSpPr>
        <p:sp>
          <p:nvSpPr>
            <p:cNvPr id="769" name="Google Shape;769;p66"/>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0" name="Google Shape;770;p66"/>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1" name="Google Shape;771;p66"/>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endParaRPr sz="2400"/>
            </a:p>
          </p:txBody>
        </p:sp>
        <p:sp>
          <p:nvSpPr>
            <p:cNvPr id="772" name="Google Shape;772;p66"/>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3" name="Google Shape;773;p66"/>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4" name="Google Shape;774;p66"/>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5" name="Google Shape;775;p66"/>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6" name="Google Shape;776;p66"/>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7" name="Google Shape;777;p66"/>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8" name="Google Shape;778;p66"/>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9" name="Google Shape;779;p66"/>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80" name="Google Shape;780;p66"/>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1" name="Google Shape;781;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endParaRPr sz="2400"/>
            </a:p>
          </p:txBody>
        </p:sp>
        <p:sp>
          <p:nvSpPr>
            <p:cNvPr id="782" name="Google Shape;782;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endParaRPr sz="2400"/>
            </a:p>
          </p:txBody>
        </p:sp>
        <p:sp>
          <p:nvSpPr>
            <p:cNvPr id="783" name="Google Shape;783;p66"/>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4" name="Google Shape;784;p66"/>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85" name="Google Shape;785;p66"/>
          <p:cNvGrpSpPr/>
          <p:nvPr/>
        </p:nvGrpSpPr>
        <p:grpSpPr>
          <a:xfrm rot="7394623">
            <a:off x="1125393" y="765138"/>
            <a:ext cx="699100" cy="810751"/>
            <a:chOff x="5320111" y="1881293"/>
            <a:chExt cx="470512" cy="545615"/>
          </a:xfrm>
        </p:grpSpPr>
        <p:sp>
          <p:nvSpPr>
            <p:cNvPr id="786" name="Google Shape;786;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87" name="Google Shape;787;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8" name="Google Shape;788;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789" name="Google Shape;789;p66"/>
          <p:cNvGrpSpPr/>
          <p:nvPr/>
        </p:nvGrpSpPr>
        <p:grpSpPr>
          <a:xfrm rot="268623">
            <a:off x="1887184" y="994345"/>
            <a:ext cx="577040" cy="669220"/>
            <a:chOff x="5320111" y="1881293"/>
            <a:chExt cx="470512" cy="545615"/>
          </a:xfrm>
        </p:grpSpPr>
        <p:sp>
          <p:nvSpPr>
            <p:cNvPr id="790" name="Google Shape;790;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1" name="Google Shape;791;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2" name="Google Shape;792;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793" name="Google Shape;793;p66"/>
          <p:cNvSpPr/>
          <p:nvPr/>
        </p:nvSpPr>
        <p:spPr>
          <a:xfrm>
            <a:off x="4294362" y="15856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4" name="Google Shape;794;p66"/>
          <p:cNvSpPr/>
          <p:nvPr/>
        </p:nvSpPr>
        <p:spPr>
          <a:xfrm>
            <a:off x="4708277" y="1306889"/>
            <a:ext cx="378168" cy="378201"/>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795" name="Google Shape;795;p66"/>
          <p:cNvGrpSpPr/>
          <p:nvPr/>
        </p:nvGrpSpPr>
        <p:grpSpPr>
          <a:xfrm>
            <a:off x="10279242" y="5751716"/>
            <a:ext cx="414132" cy="392939"/>
            <a:chOff x="2327131" y="3148937"/>
            <a:chExt cx="310599" cy="294704"/>
          </a:xfrm>
        </p:grpSpPr>
        <p:sp>
          <p:nvSpPr>
            <p:cNvPr id="796" name="Google Shape;796;p66"/>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7" name="Google Shape;797;p66"/>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98" name="Google Shape;798;p66"/>
          <p:cNvGrpSpPr/>
          <p:nvPr/>
        </p:nvGrpSpPr>
        <p:grpSpPr>
          <a:xfrm>
            <a:off x="10872683" y="5315995"/>
            <a:ext cx="365852" cy="383843"/>
            <a:chOff x="2772212" y="2822146"/>
            <a:chExt cx="274389" cy="287882"/>
          </a:xfrm>
        </p:grpSpPr>
        <p:sp>
          <p:nvSpPr>
            <p:cNvPr id="799" name="Google Shape;799;p66"/>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800" name="Google Shape;800;p66"/>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766" name="Google Shape;766;p66"/>
          <p:cNvSpPr txBox="1">
            <a:spLocks noGrp="1"/>
          </p:cNvSpPr>
          <p:nvPr>
            <p:ph type="subTitle" idx="1"/>
          </p:nvPr>
        </p:nvSpPr>
        <p:spPr>
          <a:xfrm>
            <a:off x="15630" y="4386063"/>
            <a:ext cx="12176369" cy="1524000"/>
          </a:xfrm>
          <a:prstGeom prst="rect">
            <a:avLst/>
          </a:prstGeom>
        </p:spPr>
        <p:txBody>
          <a:bodyPr spcFirstLastPara="1" wrap="square" lIns="121900" tIns="121900" rIns="121900" bIns="121900" anchor="ctr" anchorCtr="0">
            <a:noAutofit/>
          </a:bodyPr>
          <a:lstStyle/>
          <a:p>
            <a:pPr marL="380990" indent="-380990" algn="just">
              <a:buFont typeface="Wingdings" panose="05000000000000000000" pitchFamily="2" charset="2"/>
              <a:buChar char="Ø"/>
            </a:pPr>
            <a:r>
              <a:rPr lang="en-GB" dirty="0"/>
              <a:t>Slot booking in a smart parking system is a feature that allows users to reserve parking spaces in advance, ensuring a more convenient and efficient parking experience. Here's an overview of how slot booking can be implemented in a smart parking system.</a:t>
            </a:r>
          </a:p>
          <a:p>
            <a:pPr marL="380990" indent="-380990" algn="just">
              <a:buFont typeface="Wingdings" panose="05000000000000000000" pitchFamily="2" charset="2"/>
              <a:buChar char="Ø"/>
            </a:pPr>
            <a:r>
              <a:rPr lang="en-GB" dirty="0"/>
              <a:t>This feature allows the user is able to identify an empty space/slot in parking space and book the slot in advance of approx. 30 mins, which can be done using mobile apps or software. The main criteria for booking is to make sure the user is within a kilometre from the booked slot.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solidFill>
                  <a:srgbClr val="0000FF"/>
                </a:solidFil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pic>
        <p:nvPicPr>
          <p:cNvPr id="5" name="Picture 4">
            <a:extLst>
              <a:ext uri="{FF2B5EF4-FFF2-40B4-BE49-F238E27FC236}">
                <a16:creationId xmlns:a16="http://schemas.microsoft.com/office/drawing/2014/main"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2336822" y="659265"/>
            <a:ext cx="7068589" cy="6198735"/>
          </a:xfrm>
          <a:prstGeom prst="rect">
            <a:avLst/>
          </a:prstGeom>
        </p:spPr>
      </p:pic>
    </p:spTree>
    <p:extLst>
      <p:ext uri="{BB962C8B-B14F-4D97-AF65-F5344CB8AC3E}">
        <p14:creationId xmlns:p14="http://schemas.microsoft.com/office/powerpoint/2010/main" val="180661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867" dirty="0">
              <a:ln>
                <a:solidFill>
                  <a:srgbClr val="0000FF"/>
                </a:solidFill>
              </a:ln>
              <a:solidFill>
                <a:srgbClr val="0000FF"/>
              </a:solidFill>
            </a:endParaRPr>
          </a:p>
        </p:txBody>
      </p:sp>
      <p:cxnSp>
        <p:nvCxnSpPr>
          <p:cNvPr id="481" name="Google Shape;481;p59"/>
          <p:cNvCxnSpPr/>
          <p:nvPr/>
        </p:nvCxnSpPr>
        <p:spPr>
          <a:xfrm>
            <a:off x="-13233" y="15793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6691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Finding Available Parking Slots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43244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3931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355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Selecting a Parking Slot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29887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867"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1692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692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Booking a Slot</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932576"/>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02957"/>
            <a:ext cx="12205233"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867" dirty="0">
              <a:ln>
                <a:solidFill>
                  <a:srgbClr val="0000FF"/>
                </a:solidFill>
              </a:ln>
              <a:solidFill>
                <a:srgbClr val="0000FF"/>
              </a:solidFill>
            </a:endParaRPr>
          </a:p>
        </p:txBody>
      </p:sp>
      <p:cxnSp>
        <p:nvCxnSpPr>
          <p:cNvPr id="481" name="Google Shape;481;p59"/>
          <p:cNvCxnSpPr/>
          <p:nvPr/>
        </p:nvCxnSpPr>
        <p:spPr>
          <a:xfrm>
            <a:off x="-13233" y="1790111"/>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79849"/>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Confirmation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643169"/>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60386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50607"/>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Entry and Exit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012887"/>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380990" indent="-380990" algn="just">
              <a:lnSpc>
                <a:spcPct val="107000"/>
              </a:lnSpc>
              <a:buFont typeface="Wingdings" panose="05000000000000000000" pitchFamily="2" charset="2"/>
              <a:buChar char="Ø"/>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274620"/>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13233" y="539238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Extensions and Cancellations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677089" y="579926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a:lnSpc>
                <a:spcPct val="107000"/>
              </a:lnSpc>
              <a:buFont typeface="Wingdings" panose="05000000000000000000" pitchFamily="2" charset="2"/>
              <a:buChar char="Ø"/>
            </a:pPr>
            <a:r>
              <a:rPr lang="en-GB" sz="1867"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380990" indent="-380990" algn="just">
              <a:lnSpc>
                <a:spcPct val="107000"/>
              </a:lnSpc>
              <a:buFont typeface="Wingdings" panose="05000000000000000000" pitchFamily="2" charset="2"/>
              <a:buChar char="Ø"/>
            </a:pPr>
            <a:r>
              <a:rPr lang="en-GB" sz="1867"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8009"/>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3221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3233" y="562812"/>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537837" y="1208951"/>
            <a:ext cx="12245240"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1867"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600" dirty="0">
              <a:ln>
                <a:solidFill>
                  <a:srgbClr val="0000FF"/>
                </a:solidFill>
              </a:ln>
              <a:solidFill>
                <a:srgbClr val="0000FF"/>
              </a:solidFill>
            </a:endParaRPr>
          </a:p>
        </p:txBody>
      </p:sp>
      <p:cxnSp>
        <p:nvCxnSpPr>
          <p:cNvPr id="481" name="Google Shape;481;p59"/>
          <p:cNvCxnSpPr/>
          <p:nvPr/>
        </p:nvCxnSpPr>
        <p:spPr>
          <a:xfrm>
            <a:off x="-13233" y="1940629"/>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2030368"/>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Notifications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441067" y="2627976"/>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6839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610813"/>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Overstay Alerts</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374133"/>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867"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4898319"/>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489831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Reporting and Analytics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661639"/>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53202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8303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grpSp>
        <p:nvGrpSpPr>
          <p:cNvPr id="1358" name="Google Shape;1358;p76"/>
          <p:cNvGrpSpPr/>
          <p:nvPr/>
        </p:nvGrpSpPr>
        <p:grpSpPr>
          <a:xfrm>
            <a:off x="953469" y="5027387"/>
            <a:ext cx="963483" cy="1117275"/>
            <a:chOff x="5320111" y="1881293"/>
            <a:chExt cx="470512" cy="545615"/>
          </a:xfrm>
        </p:grpSpPr>
        <p:sp>
          <p:nvSpPr>
            <p:cNvPr id="1359" name="Google Shape;1359;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0" name="Google Shape;1360;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1" name="Google Shape;1361;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1362" name="Google Shape;1362;p76"/>
          <p:cNvGrpSpPr/>
          <p:nvPr/>
        </p:nvGrpSpPr>
        <p:grpSpPr>
          <a:xfrm rot="10800000">
            <a:off x="10275036" y="713320"/>
            <a:ext cx="963483" cy="1117275"/>
            <a:chOff x="5320111" y="1881293"/>
            <a:chExt cx="470512" cy="545615"/>
          </a:xfrm>
        </p:grpSpPr>
        <p:sp>
          <p:nvSpPr>
            <p:cNvPr id="1363" name="Google Shape;1363;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4" name="Google Shape;1364;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5" name="Google Shape;1365;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1366" name="Google Shape;1366;p76"/>
          <p:cNvSpPr txBox="1">
            <a:spLocks noGrp="1"/>
          </p:cNvSpPr>
          <p:nvPr>
            <p:ph type="title"/>
          </p:nvPr>
        </p:nvSpPr>
        <p:spPr>
          <a:xfrm>
            <a:off x="1765400" y="1742800"/>
            <a:ext cx="8661200" cy="3372400"/>
          </a:xfrm>
          <a:prstGeom prst="rect">
            <a:avLst/>
          </a:prstGeom>
        </p:spPr>
        <p:txBody>
          <a:bodyPr spcFirstLastPara="1" wrap="square" lIns="121900" tIns="121900" rIns="121900" bIns="121900" anchor="ctr" anchorCtr="0">
            <a:noAutofit/>
          </a:bodyPr>
          <a:lstStyle/>
          <a:p>
            <a:r>
              <a:rPr lang="en" dirty="0"/>
              <a:t>PHASE 1</a:t>
            </a:r>
            <a:endParaRPr dirty="0"/>
          </a:p>
        </p:txBody>
      </p:sp>
      <p:grpSp>
        <p:nvGrpSpPr>
          <p:cNvPr id="1367" name="Google Shape;1367;p76"/>
          <p:cNvGrpSpPr/>
          <p:nvPr/>
        </p:nvGrpSpPr>
        <p:grpSpPr>
          <a:xfrm>
            <a:off x="1130786" y="4708682"/>
            <a:ext cx="420431" cy="502641"/>
            <a:chOff x="4040314" y="1769061"/>
            <a:chExt cx="315323" cy="376981"/>
          </a:xfrm>
        </p:grpSpPr>
        <p:sp>
          <p:nvSpPr>
            <p:cNvPr id="1368" name="Google Shape;1368;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9" name="Google Shape;1369;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0" name="Google Shape;1370;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1" name="Google Shape;1371;p76"/>
          <p:cNvGrpSpPr/>
          <p:nvPr/>
        </p:nvGrpSpPr>
        <p:grpSpPr>
          <a:xfrm rot="10800000">
            <a:off x="9690686" y="1111182"/>
            <a:ext cx="420431" cy="502641"/>
            <a:chOff x="4040314" y="1769061"/>
            <a:chExt cx="315323" cy="376981"/>
          </a:xfrm>
        </p:grpSpPr>
        <p:sp>
          <p:nvSpPr>
            <p:cNvPr id="1372" name="Google Shape;1372;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73" name="Google Shape;1373;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4" name="Google Shape;1374;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5" name="Google Shape;1375;p76"/>
          <p:cNvGrpSpPr/>
          <p:nvPr/>
        </p:nvGrpSpPr>
        <p:grpSpPr>
          <a:xfrm rot="-5400000">
            <a:off x="1347052" y="234815"/>
            <a:ext cx="228713" cy="963479"/>
            <a:chOff x="8668080" y="2328029"/>
            <a:chExt cx="127488" cy="537136"/>
          </a:xfrm>
        </p:grpSpPr>
        <p:sp>
          <p:nvSpPr>
            <p:cNvPr id="1376" name="Google Shape;1376;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7" name="Google Shape;1377;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8" name="Google Shape;1378;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9" name="Google Shape;1379;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0" name="Google Shape;1380;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1" name="Google Shape;1381;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2" name="Google Shape;1382;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3" name="Google Shape;1383;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4" name="Google Shape;1384;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5" name="Google Shape;1385;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6" name="Google Shape;1386;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7" name="Google Shape;1387;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388" name="Google Shape;1388;p76"/>
          <p:cNvGrpSpPr/>
          <p:nvPr/>
        </p:nvGrpSpPr>
        <p:grpSpPr>
          <a:xfrm rot="-5400000">
            <a:off x="10645858" y="5677319"/>
            <a:ext cx="221847" cy="934688"/>
            <a:chOff x="8668080" y="2328029"/>
            <a:chExt cx="127488" cy="537136"/>
          </a:xfrm>
        </p:grpSpPr>
        <p:sp>
          <p:nvSpPr>
            <p:cNvPr id="1389" name="Google Shape;1389;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0" name="Google Shape;1390;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1" name="Google Shape;1391;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2" name="Google Shape;1392;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3" name="Google Shape;1393;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4" name="Google Shape;1394;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5" name="Google Shape;1395;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6" name="Google Shape;1396;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7" name="Google Shape;1397;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8" name="Google Shape;1398;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9" name="Google Shape;1399;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0" name="Google Shape;1400;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690323"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499128"/>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3588867"/>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Security</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97848" y="4352187"/>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31288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88694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ESP 32</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IN" sz="2667" dirty="0">
                <a:solidFill>
                  <a:srgbClr val="0000FF"/>
                </a:solidFill>
              </a:rPr>
              <a:t>16 x 2 LCD display</a:t>
            </a:r>
            <a:endParaRPr sz="2667" dirty="0">
              <a:solidFill>
                <a:srgbClr val="0000FF"/>
              </a:solidFill>
            </a:endParaRP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Camera Module</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id="{00D1C79B-CFF0-4FE2-68A9-58DECC438910}"/>
              </a:ext>
            </a:extLst>
          </p:cNvPr>
          <p:cNvPicPr>
            <a:picLocks noChangeAspect="1" noChangeArrowheads="1"/>
          </p:cNvPicPr>
          <p:nvPr/>
        </p:nvPicPr>
        <p:blipFill>
          <a:blip r:embed="rId3"/>
          <a:srcRect/>
          <a:stretch>
            <a:fillRect/>
          </a:stretch>
        </p:blipFill>
        <p:spPr bwMode="auto">
          <a:xfrm>
            <a:off x="1475208" y="2619944"/>
            <a:ext cx="3168352" cy="1401600"/>
          </a:xfrm>
          <a:prstGeom prst="rect">
            <a:avLst/>
          </a:prstGeom>
          <a:noFill/>
        </p:spPr>
      </p:pic>
      <p:pic>
        <p:nvPicPr>
          <p:cNvPr id="1026" name="Picture 2" descr="16X2 LCD Display">
            <a:extLst>
              <a:ext uri="{FF2B5EF4-FFF2-40B4-BE49-F238E27FC236}">
                <a16:creationId xmlns:a16="http://schemas.microsoft.com/office/drawing/2014/main"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879" y="4242292"/>
            <a:ext cx="3168000"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id="{5501A883-30FD-1304-A225-2D25B43F728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609" y="5279923"/>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dirty="0"/>
              <a:t>02</a:t>
            </a:r>
            <a:endParaRPr dirty="0"/>
          </a:p>
        </p:txBody>
      </p:sp>
      <p:cxnSp>
        <p:nvCxnSpPr>
          <p:cNvPr id="652" name="Google Shape;652;p64"/>
          <p:cNvCxnSpPr>
            <a:cxnSpLocks/>
          </p:cNvCxnSpPr>
          <p:nvPr/>
        </p:nvCxnSpPr>
        <p:spPr>
          <a:xfrm flipV="1">
            <a:off x="966467" y="4362884"/>
            <a:ext cx="9088171" cy="186616"/>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649" name="Google Shape;649;p64"/>
          <p:cNvSpPr txBox="1">
            <a:spLocks noGrp="1"/>
          </p:cNvSpPr>
          <p:nvPr>
            <p:ph type="title"/>
          </p:nvPr>
        </p:nvSpPr>
        <p:spPr>
          <a:xfrm>
            <a:off x="959999" y="2715967"/>
            <a:ext cx="9311435" cy="1634800"/>
          </a:xfrm>
          <a:prstGeom prst="rect">
            <a:avLst/>
          </a:prstGeom>
        </p:spPr>
        <p:txBody>
          <a:bodyPr spcFirstLastPara="1" wrap="square" lIns="121900" tIns="121900" rIns="121900" bIns="121900" anchor="ctr" anchorCtr="0">
            <a:noAutofit/>
          </a:bodyPr>
          <a:lstStyle/>
          <a:p>
            <a:r>
              <a:rPr lang="en-GB" dirty="0"/>
              <a:t>AUTOMATIC PARKING</a:t>
            </a:r>
          </a:p>
        </p:txBody>
      </p:sp>
    </p:spTree>
    <p:extLst>
      <p:ext uri="{BB962C8B-B14F-4D97-AF65-F5344CB8AC3E}">
        <p14:creationId xmlns:p14="http://schemas.microsoft.com/office/powerpoint/2010/main" val="1400546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66"/>
          <p:cNvGrpSpPr/>
          <p:nvPr/>
        </p:nvGrpSpPr>
        <p:grpSpPr>
          <a:xfrm>
            <a:off x="8464998" y="2292199"/>
            <a:ext cx="2027993" cy="2023672"/>
            <a:chOff x="7193640" y="535000"/>
            <a:chExt cx="1450362" cy="1447410"/>
          </a:xfrm>
        </p:grpSpPr>
        <p:sp>
          <p:nvSpPr>
            <p:cNvPr id="759" name="Google Shape;759;p66"/>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0" name="Google Shape;760;p66"/>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1" name="Google Shape;761;p66"/>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2" name="Google Shape;762;p66"/>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3" name="Google Shape;763;p66"/>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764" name="Google Shape;764;p66"/>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765" name="Google Shape;765;p66"/>
          <p:cNvSpPr txBox="1">
            <a:spLocks noGrp="1"/>
          </p:cNvSpPr>
          <p:nvPr>
            <p:ph type="title"/>
          </p:nvPr>
        </p:nvSpPr>
        <p:spPr>
          <a:xfrm>
            <a:off x="953467" y="1631504"/>
            <a:ext cx="6559200" cy="636000"/>
          </a:xfrm>
          <a:prstGeom prst="rect">
            <a:avLst/>
          </a:prstGeom>
        </p:spPr>
        <p:txBody>
          <a:bodyPr spcFirstLastPara="1" wrap="square" lIns="121900" tIns="121900" rIns="121900" bIns="121900" anchor="ctr" anchorCtr="0">
            <a:noAutofit/>
          </a:bodyPr>
          <a:lstStyle/>
          <a:p>
            <a:r>
              <a:rPr lang="en" dirty="0"/>
              <a:t>INTRODUCTION</a:t>
            </a:r>
            <a:endParaRPr dirty="0"/>
          </a:p>
        </p:txBody>
      </p:sp>
      <p:cxnSp>
        <p:nvCxnSpPr>
          <p:cNvPr id="767" name="Google Shape;767;p66"/>
          <p:cNvCxnSpPr/>
          <p:nvPr/>
        </p:nvCxnSpPr>
        <p:spPr>
          <a:xfrm>
            <a:off x="956164" y="2554771"/>
            <a:ext cx="5323200" cy="0"/>
          </a:xfrm>
          <a:prstGeom prst="straightConnector1">
            <a:avLst/>
          </a:prstGeom>
          <a:noFill/>
          <a:ln w="19050" cap="flat" cmpd="sng">
            <a:solidFill>
              <a:schemeClr val="lt2"/>
            </a:solidFill>
            <a:prstDash val="solid"/>
            <a:round/>
            <a:headEnd type="none" w="med" len="med"/>
            <a:tailEnd type="none" w="med" len="med"/>
          </a:ln>
        </p:spPr>
      </p:cxnSp>
      <p:grpSp>
        <p:nvGrpSpPr>
          <p:cNvPr id="768" name="Google Shape;768;p66"/>
          <p:cNvGrpSpPr/>
          <p:nvPr/>
        </p:nvGrpSpPr>
        <p:grpSpPr>
          <a:xfrm rot="-9711655">
            <a:off x="8738028" y="1007759"/>
            <a:ext cx="2227755" cy="2109779"/>
            <a:chOff x="2956625" y="695323"/>
            <a:chExt cx="1049357" cy="993667"/>
          </a:xfrm>
        </p:grpSpPr>
        <p:sp>
          <p:nvSpPr>
            <p:cNvPr id="769" name="Google Shape;769;p66"/>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0" name="Google Shape;770;p66"/>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1" name="Google Shape;771;p66"/>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endParaRPr sz="2400"/>
            </a:p>
          </p:txBody>
        </p:sp>
        <p:sp>
          <p:nvSpPr>
            <p:cNvPr id="772" name="Google Shape;772;p66"/>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3" name="Google Shape;773;p66"/>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4" name="Google Shape;774;p66"/>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5" name="Google Shape;775;p66"/>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76" name="Google Shape;776;p66"/>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77" name="Google Shape;777;p66"/>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778" name="Google Shape;778;p66"/>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79" name="Google Shape;779;p66"/>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endParaRPr sz="2400"/>
            </a:p>
          </p:txBody>
        </p:sp>
        <p:sp>
          <p:nvSpPr>
            <p:cNvPr id="780" name="Google Shape;780;p66"/>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1" name="Google Shape;781;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endParaRPr sz="2400"/>
            </a:p>
          </p:txBody>
        </p:sp>
        <p:sp>
          <p:nvSpPr>
            <p:cNvPr id="782" name="Google Shape;782;p66"/>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endParaRPr sz="2400"/>
            </a:p>
          </p:txBody>
        </p:sp>
        <p:sp>
          <p:nvSpPr>
            <p:cNvPr id="783" name="Google Shape;783;p66"/>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4" name="Google Shape;784;p66"/>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85" name="Google Shape;785;p66"/>
          <p:cNvGrpSpPr/>
          <p:nvPr/>
        </p:nvGrpSpPr>
        <p:grpSpPr>
          <a:xfrm rot="7394623">
            <a:off x="1125393" y="765138"/>
            <a:ext cx="699100" cy="810751"/>
            <a:chOff x="5320111" y="1881293"/>
            <a:chExt cx="470512" cy="545615"/>
          </a:xfrm>
        </p:grpSpPr>
        <p:sp>
          <p:nvSpPr>
            <p:cNvPr id="786" name="Google Shape;786;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87" name="Google Shape;787;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88" name="Google Shape;788;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789" name="Google Shape;789;p66"/>
          <p:cNvGrpSpPr/>
          <p:nvPr/>
        </p:nvGrpSpPr>
        <p:grpSpPr>
          <a:xfrm rot="268623">
            <a:off x="1887184" y="994345"/>
            <a:ext cx="577040" cy="669220"/>
            <a:chOff x="5320111" y="1881293"/>
            <a:chExt cx="470512" cy="545615"/>
          </a:xfrm>
        </p:grpSpPr>
        <p:sp>
          <p:nvSpPr>
            <p:cNvPr id="790" name="Google Shape;790;p6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1" name="Google Shape;791;p6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2" name="Google Shape;792;p6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793" name="Google Shape;793;p66"/>
          <p:cNvSpPr/>
          <p:nvPr/>
        </p:nvSpPr>
        <p:spPr>
          <a:xfrm>
            <a:off x="4294362" y="15856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794" name="Google Shape;794;p66"/>
          <p:cNvSpPr/>
          <p:nvPr/>
        </p:nvSpPr>
        <p:spPr>
          <a:xfrm>
            <a:off x="4708277" y="1306889"/>
            <a:ext cx="378168" cy="378201"/>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795" name="Google Shape;795;p66"/>
          <p:cNvGrpSpPr/>
          <p:nvPr/>
        </p:nvGrpSpPr>
        <p:grpSpPr>
          <a:xfrm>
            <a:off x="10279242" y="5751716"/>
            <a:ext cx="414132" cy="392939"/>
            <a:chOff x="2327131" y="3148937"/>
            <a:chExt cx="310599" cy="294704"/>
          </a:xfrm>
        </p:grpSpPr>
        <p:sp>
          <p:nvSpPr>
            <p:cNvPr id="796" name="Google Shape;796;p66"/>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797" name="Google Shape;797;p66"/>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798" name="Google Shape;798;p66"/>
          <p:cNvGrpSpPr/>
          <p:nvPr/>
        </p:nvGrpSpPr>
        <p:grpSpPr>
          <a:xfrm>
            <a:off x="10872683" y="5315995"/>
            <a:ext cx="365852" cy="383843"/>
            <a:chOff x="2772212" y="2822146"/>
            <a:chExt cx="274389" cy="287882"/>
          </a:xfrm>
        </p:grpSpPr>
        <p:sp>
          <p:nvSpPr>
            <p:cNvPr id="799" name="Google Shape;799;p66"/>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800" name="Google Shape;800;p66"/>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766" name="Google Shape;766;p66"/>
          <p:cNvSpPr txBox="1">
            <a:spLocks noGrp="1"/>
          </p:cNvSpPr>
          <p:nvPr>
            <p:ph type="subTitle" idx="1"/>
          </p:nvPr>
        </p:nvSpPr>
        <p:spPr>
          <a:xfrm>
            <a:off x="15632" y="4230172"/>
            <a:ext cx="12176369" cy="1524000"/>
          </a:xfrm>
          <a:prstGeom prst="rect">
            <a:avLst/>
          </a:prstGeom>
        </p:spPr>
        <p:txBody>
          <a:bodyPr spcFirstLastPara="1" wrap="square" lIns="121900" tIns="121900" rIns="121900" bIns="121900" anchor="ctr" anchorCtr="0">
            <a:noAutofit/>
          </a:bodyPr>
          <a:lstStyle/>
          <a:p>
            <a:pPr marL="0" indent="0" algn="just"/>
            <a:r>
              <a:rPr lang="en-GB" sz="3200" dirty="0"/>
              <a:t>Automatic car parking, also known as automated valet parking or autonomous parking, is a technology that enables a vehicle to park itself without the need for human intervention. This technology uses a combination of sensors, cameras, computer vision, artificial intelligence (AI), and advanced control systems to navigate, manoeuvre, and park a car safely and accurately.</a:t>
            </a:r>
          </a:p>
        </p:txBody>
      </p:sp>
    </p:spTree>
    <p:extLst>
      <p:ext uri="{BB962C8B-B14F-4D97-AF65-F5344CB8AC3E}">
        <p14:creationId xmlns:p14="http://schemas.microsoft.com/office/powerpoint/2010/main" val="112322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solidFill>
                  <a:srgbClr val="0000FF"/>
                </a:solidFil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solidFill>
                  <a:srgbClr val="0000FF"/>
                </a:solidFil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pic>
        <p:nvPicPr>
          <p:cNvPr id="5" name="Picture 4">
            <a:extLst>
              <a:ext uri="{FF2B5EF4-FFF2-40B4-BE49-F238E27FC236}">
                <a16:creationId xmlns:a16="http://schemas.microsoft.com/office/drawing/2014/main"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3134514" y="659266"/>
            <a:ext cx="5922972" cy="6198735"/>
          </a:xfrm>
          <a:prstGeom prst="rect">
            <a:avLst/>
          </a:prstGeom>
        </p:spPr>
      </p:pic>
    </p:spTree>
    <p:extLst>
      <p:ext uri="{BB962C8B-B14F-4D97-AF65-F5344CB8AC3E}">
        <p14:creationId xmlns:p14="http://schemas.microsoft.com/office/powerpoint/2010/main" val="207256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388932" y="964885"/>
            <a:ext cx="12001459"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867" dirty="0">
              <a:ln>
                <a:solidFill>
                  <a:srgbClr val="0000FF"/>
                </a:solidFill>
              </a:ln>
              <a:solidFill>
                <a:srgbClr val="0000FF"/>
              </a:solidFill>
            </a:endParaRPr>
          </a:p>
        </p:txBody>
      </p:sp>
      <p:cxnSp>
        <p:nvCxnSpPr>
          <p:cNvPr id="481" name="Google Shape;481;p59"/>
          <p:cNvCxnSpPr/>
          <p:nvPr/>
        </p:nvCxnSpPr>
        <p:spPr>
          <a:xfrm>
            <a:off x="-13233" y="18079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977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Mapping and Path Planning</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13233" y="2543895"/>
            <a:ext cx="1220523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058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482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Vehicle Control</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144552" y="3965492"/>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867"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25465" y="51819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819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Parking Manoeuvres </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265713" y="5831988"/>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565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96594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431370"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963585"/>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4053324"/>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sz="4267" dirty="0">
                <a:solidFill>
                  <a:srgbClr val="0000FF"/>
                </a:solidFill>
              </a:rPr>
              <a:t>Parking Completion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379335" y="481379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77733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01765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Arduino Mega</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GB" sz="2667" dirty="0">
                <a:solidFill>
                  <a:srgbClr val="0000FF"/>
                </a:solidFill>
              </a:rPr>
              <a:t>Dc Motor</a:t>
            </a: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Adafruit Motor Shield</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solidFill>
                <a:srgbClr val="0000FF"/>
              </a:solidFil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IN" sz="2400"/>
          </a:p>
        </p:txBody>
      </p:sp>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rduino Mega 2560 Rev3">
            <a:extLst>
              <a:ext uri="{FF2B5EF4-FFF2-40B4-BE49-F238E27FC236}">
                <a16:creationId xmlns:a16="http://schemas.microsoft.com/office/drawing/2014/main" id="{71916572-CF15-CE75-40FC-F846F0CE3CD0}"/>
              </a:ext>
            </a:extLst>
          </p:cNvPr>
          <p:cNvPicPr>
            <a:picLocks noChangeAspect="1" noChangeArrowheads="1"/>
          </p:cNvPicPr>
          <p:nvPr/>
        </p:nvPicPr>
        <p:blipFill>
          <a:blip r:embed="rId5"/>
          <a:srcRect/>
          <a:stretch>
            <a:fillRect/>
          </a:stretch>
        </p:blipFill>
        <p:spPr bwMode="auto">
          <a:xfrm>
            <a:off x="1416879" y="2692440"/>
            <a:ext cx="3168000" cy="1401600"/>
          </a:xfrm>
          <a:prstGeom prst="rect">
            <a:avLst/>
          </a:prstGeom>
          <a:noFill/>
        </p:spPr>
      </p:pic>
      <p:pic>
        <p:nvPicPr>
          <p:cNvPr id="2050" name="Picture 2" descr="1438 Motor Shield v2 for Arduino - Adafruit | Mouser">
            <a:extLst>
              <a:ext uri="{FF2B5EF4-FFF2-40B4-BE49-F238E27FC236}">
                <a16:creationId xmlns:a16="http://schemas.microsoft.com/office/drawing/2014/main" id="{9824E5E7-97DF-CB63-E2E1-742826DB15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9609" y="5325988"/>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id="{0E159A31-8559-D302-E6C7-0AAF98A40E33}"/>
              </a:ext>
            </a:extLst>
          </p:cNvPr>
          <p:cNvPicPr>
            <a:picLocks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416879" y="5366988"/>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4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grpSp>
        <p:nvGrpSpPr>
          <p:cNvPr id="1358" name="Google Shape;1358;p76"/>
          <p:cNvGrpSpPr/>
          <p:nvPr/>
        </p:nvGrpSpPr>
        <p:grpSpPr>
          <a:xfrm>
            <a:off x="953469" y="5027387"/>
            <a:ext cx="963483" cy="1117275"/>
            <a:chOff x="5320111" y="1881293"/>
            <a:chExt cx="470512" cy="545615"/>
          </a:xfrm>
        </p:grpSpPr>
        <p:sp>
          <p:nvSpPr>
            <p:cNvPr id="1359" name="Google Shape;1359;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0" name="Google Shape;1360;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1" name="Google Shape;1361;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1362" name="Google Shape;1362;p76"/>
          <p:cNvGrpSpPr/>
          <p:nvPr/>
        </p:nvGrpSpPr>
        <p:grpSpPr>
          <a:xfrm rot="10800000">
            <a:off x="10275036" y="713320"/>
            <a:ext cx="963483" cy="1117275"/>
            <a:chOff x="5320111" y="1881293"/>
            <a:chExt cx="470512" cy="545615"/>
          </a:xfrm>
        </p:grpSpPr>
        <p:sp>
          <p:nvSpPr>
            <p:cNvPr id="1363" name="Google Shape;1363;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4" name="Google Shape;1364;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5" name="Google Shape;1365;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1366" name="Google Shape;1366;p76"/>
          <p:cNvSpPr txBox="1">
            <a:spLocks noGrp="1"/>
          </p:cNvSpPr>
          <p:nvPr>
            <p:ph type="title"/>
          </p:nvPr>
        </p:nvSpPr>
        <p:spPr>
          <a:xfrm>
            <a:off x="1765400" y="1742800"/>
            <a:ext cx="8661200" cy="3372400"/>
          </a:xfrm>
          <a:prstGeom prst="rect">
            <a:avLst/>
          </a:prstGeom>
        </p:spPr>
        <p:txBody>
          <a:bodyPr spcFirstLastPara="1" wrap="square" lIns="121900" tIns="121900" rIns="121900" bIns="121900" anchor="ctr" anchorCtr="0">
            <a:noAutofit/>
          </a:bodyPr>
          <a:lstStyle/>
          <a:p>
            <a:r>
              <a:rPr lang="en" dirty="0"/>
              <a:t>PHASE 3</a:t>
            </a:r>
            <a:endParaRPr dirty="0"/>
          </a:p>
        </p:txBody>
      </p:sp>
      <p:grpSp>
        <p:nvGrpSpPr>
          <p:cNvPr id="1367" name="Google Shape;1367;p76"/>
          <p:cNvGrpSpPr/>
          <p:nvPr/>
        </p:nvGrpSpPr>
        <p:grpSpPr>
          <a:xfrm>
            <a:off x="1130786" y="4708682"/>
            <a:ext cx="420431" cy="502641"/>
            <a:chOff x="4040314" y="1769061"/>
            <a:chExt cx="315323" cy="376981"/>
          </a:xfrm>
        </p:grpSpPr>
        <p:sp>
          <p:nvSpPr>
            <p:cNvPr id="1368" name="Google Shape;1368;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9" name="Google Shape;1369;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0" name="Google Shape;1370;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1" name="Google Shape;1371;p76"/>
          <p:cNvGrpSpPr/>
          <p:nvPr/>
        </p:nvGrpSpPr>
        <p:grpSpPr>
          <a:xfrm rot="10800000">
            <a:off x="9690686" y="1111182"/>
            <a:ext cx="420431" cy="502641"/>
            <a:chOff x="4040314" y="1769061"/>
            <a:chExt cx="315323" cy="376981"/>
          </a:xfrm>
        </p:grpSpPr>
        <p:sp>
          <p:nvSpPr>
            <p:cNvPr id="1372" name="Google Shape;1372;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73" name="Google Shape;1373;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4" name="Google Shape;1374;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5" name="Google Shape;1375;p76"/>
          <p:cNvGrpSpPr/>
          <p:nvPr/>
        </p:nvGrpSpPr>
        <p:grpSpPr>
          <a:xfrm rot="-5400000">
            <a:off x="1347052" y="234815"/>
            <a:ext cx="228713" cy="963479"/>
            <a:chOff x="8668080" y="2328029"/>
            <a:chExt cx="127488" cy="537136"/>
          </a:xfrm>
        </p:grpSpPr>
        <p:sp>
          <p:nvSpPr>
            <p:cNvPr id="1376" name="Google Shape;1376;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7" name="Google Shape;1377;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8" name="Google Shape;1378;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9" name="Google Shape;1379;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0" name="Google Shape;1380;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1" name="Google Shape;1381;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2" name="Google Shape;1382;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3" name="Google Shape;1383;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4" name="Google Shape;1384;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5" name="Google Shape;1385;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6" name="Google Shape;1386;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7" name="Google Shape;1387;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388" name="Google Shape;1388;p76"/>
          <p:cNvGrpSpPr/>
          <p:nvPr/>
        </p:nvGrpSpPr>
        <p:grpSpPr>
          <a:xfrm rot="-5400000">
            <a:off x="10645858" y="5677319"/>
            <a:ext cx="221847" cy="934688"/>
            <a:chOff x="8668080" y="2328029"/>
            <a:chExt cx="127488" cy="537136"/>
          </a:xfrm>
        </p:grpSpPr>
        <p:sp>
          <p:nvSpPr>
            <p:cNvPr id="1389" name="Google Shape;1389;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0" name="Google Shape;1390;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1" name="Google Shape;1391;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2" name="Google Shape;1392;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3" name="Google Shape;1393;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4" name="Google Shape;1394;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5" name="Google Shape;1395;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6" name="Google Shape;1396;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7" name="Google Shape;1397;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8" name="Google Shape;1398;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9" name="Google Shape;1399;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0" name="Google Shape;1400;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1175018" y="663766"/>
            <a:ext cx="627333" cy="727468"/>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6" name="Google Shape;466;p58"/>
          <p:cNvGrpSpPr/>
          <p:nvPr/>
        </p:nvGrpSpPr>
        <p:grpSpPr>
          <a:xfrm>
            <a:off x="1944619" y="998049"/>
            <a:ext cx="420431" cy="50264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72" name="Google Shape;472;p58"/>
          <p:cNvGrpSpPr/>
          <p:nvPr/>
        </p:nvGrpSpPr>
        <p:grpSpPr>
          <a:xfrm rot="2395509">
            <a:off x="1390165" y="1682396"/>
            <a:ext cx="365860" cy="383851"/>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45" name="Google Shape;445;p58"/>
          <p:cNvGrpSpPr/>
          <p:nvPr/>
        </p:nvGrpSpPr>
        <p:grpSpPr>
          <a:xfrm flipH="1">
            <a:off x="8274458" y="832481"/>
            <a:ext cx="2963988" cy="317356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p:txBody>
        </p:sp>
      </p:grpSp>
      <p:sp>
        <p:nvSpPr>
          <p:cNvPr id="435" name="Google Shape;435;p58"/>
          <p:cNvSpPr txBox="1">
            <a:spLocks noGrp="1"/>
          </p:cNvSpPr>
          <p:nvPr>
            <p:ph type="ctrTitle"/>
          </p:nvPr>
        </p:nvSpPr>
        <p:spPr>
          <a:xfrm>
            <a:off x="966467" y="567593"/>
            <a:ext cx="10711719" cy="2396400"/>
          </a:xfrm>
          <a:prstGeom prst="rect">
            <a:avLst/>
          </a:prstGeom>
        </p:spPr>
        <p:txBody>
          <a:bodyPr spcFirstLastPara="1" wrap="square" lIns="121900" tIns="121900" rIns="121900" bIns="121900" anchor="ctr" anchorCtr="0">
            <a:noAutofit/>
          </a:bodyPr>
          <a:lstStyle/>
          <a:p>
            <a:pPr algn="ctr"/>
            <a:r>
              <a:rPr lang="en-GB" sz="5867" dirty="0"/>
              <a:t>Autonomous Smart Parking System </a:t>
            </a:r>
            <a:br>
              <a:rPr lang="en-GB" sz="5867" dirty="0"/>
            </a:br>
            <a:r>
              <a:rPr lang="en-GB" sz="5867" dirty="0"/>
              <a:t>(ASPS)</a:t>
            </a:r>
          </a:p>
        </p:txBody>
      </p:sp>
      <p:sp>
        <p:nvSpPr>
          <p:cNvPr id="436" name="Google Shape;436;p58"/>
          <p:cNvSpPr txBox="1">
            <a:spLocks noGrp="1"/>
          </p:cNvSpPr>
          <p:nvPr>
            <p:ph type="subTitle" idx="1"/>
          </p:nvPr>
        </p:nvSpPr>
        <p:spPr>
          <a:xfrm>
            <a:off x="926768" y="5324397"/>
            <a:ext cx="7784400" cy="524800"/>
          </a:xfrm>
          <a:prstGeom prst="rect">
            <a:avLst/>
          </a:prstGeom>
        </p:spPr>
        <p:txBody>
          <a:bodyPr spcFirstLastPara="1" wrap="square" lIns="121900" tIns="121900" rIns="121900" bIns="121900" anchor="ctr" anchorCtr="0">
            <a:noAutofit/>
          </a:bodyPr>
          <a:lstStyle/>
          <a:p>
            <a:pPr marL="0" indent="0"/>
            <a:r>
              <a:rPr lang="en" sz="1867" dirty="0"/>
              <a:t>By:</a:t>
            </a:r>
          </a:p>
        </p:txBody>
      </p:sp>
      <p:cxnSp>
        <p:nvCxnSpPr>
          <p:cNvPr id="437" name="Google Shape;437;p58"/>
          <p:cNvCxnSpPr/>
          <p:nvPr/>
        </p:nvCxnSpPr>
        <p:spPr>
          <a:xfrm>
            <a:off x="966467" y="5297433"/>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9304620" y="761300"/>
            <a:ext cx="1933816" cy="192988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58"/>
          <p:cNvSpPr/>
          <p:nvPr/>
        </p:nvSpPr>
        <p:spPr>
          <a:xfrm>
            <a:off x="7877991" y="2185679"/>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58"/>
          <p:cNvSpPr/>
          <p:nvPr/>
        </p:nvSpPr>
        <p:spPr>
          <a:xfrm>
            <a:off x="10283057" y="5414517"/>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58"/>
          <p:cNvSpPr/>
          <p:nvPr/>
        </p:nvSpPr>
        <p:spPr>
          <a:xfrm>
            <a:off x="10674171" y="5586797"/>
            <a:ext cx="502659" cy="502659"/>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3028735"/>
            <a:ext cx="12192000" cy="239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defTabSz="1219170"/>
            <a:r>
              <a:rPr lang="en-GB" sz="4800" kern="0" dirty="0">
                <a:solidFill>
                  <a:srgbClr val="FFFFFF"/>
                </a:solidFill>
              </a:rPr>
              <a:t>IBM Naan </a:t>
            </a:r>
            <a:r>
              <a:rPr lang="en-GB" sz="4800" kern="0" dirty="0" err="1">
                <a:solidFill>
                  <a:srgbClr val="FFFFFF"/>
                </a:solidFill>
              </a:rPr>
              <a:t>Mudhalvan</a:t>
            </a:r>
            <a:r>
              <a:rPr lang="en-GB" sz="4800" kern="0" dirty="0">
                <a:solidFill>
                  <a:srgbClr val="FFFFFF"/>
                </a:solidFill>
              </a:rPr>
              <a:t>-Group 2</a:t>
            </a:r>
          </a:p>
          <a:p>
            <a:pPr algn="ctr" defTabSz="1219170"/>
            <a:r>
              <a:rPr lang="en-GB" sz="4800" kern="0" dirty="0">
                <a:solidFill>
                  <a:srgbClr val="FFFFFF"/>
                </a:solidFill>
              </a:rPr>
              <a:t>Internet Of Things(IOT)</a:t>
            </a:r>
          </a:p>
          <a:p>
            <a:pPr algn="ctr" defTabSz="1219170"/>
            <a:r>
              <a:rPr lang="en-GB" sz="4800" kern="0" dirty="0">
                <a:solidFill>
                  <a:srgbClr val="FFFFFF"/>
                </a:solidFill>
              </a:rPr>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409608" y="5529511"/>
          <a:ext cx="9155984" cy="1405904"/>
        </p:xfrm>
        <a:graphic>
          <a:graphicData uri="http://schemas.openxmlformats.org/drawingml/2006/table">
            <a:tbl>
              <a:tblPr firstRow="1" bandRow="1"/>
              <a:tblGrid>
                <a:gridCol w="2026628">
                  <a:extLst>
                    <a:ext uri="{9D8B030D-6E8A-4147-A177-3AD203B41FA5}">
                      <a16:colId xmlns:a16="http://schemas.microsoft.com/office/drawing/2014/main" val="2494594888"/>
                    </a:ext>
                  </a:extLst>
                </a:gridCol>
                <a:gridCol w="2150536">
                  <a:extLst>
                    <a:ext uri="{9D8B030D-6E8A-4147-A177-3AD203B41FA5}">
                      <a16:colId xmlns:a16="http://schemas.microsoft.com/office/drawing/2014/main" val="3380798032"/>
                    </a:ext>
                  </a:extLst>
                </a:gridCol>
                <a:gridCol w="4978820">
                  <a:extLst>
                    <a:ext uri="{9D8B030D-6E8A-4147-A177-3AD203B41FA5}">
                      <a16:colId xmlns:a16="http://schemas.microsoft.com/office/drawing/2014/main" val="3193768342"/>
                    </a:ext>
                  </a:extLst>
                </a:gridCol>
              </a:tblGrid>
              <a:tr h="351476">
                <a:tc>
                  <a:txBody>
                    <a:bodyPr/>
                    <a:lstStyle/>
                    <a:p>
                      <a:r>
                        <a:rPr lang="en-GB" sz="1500" dirty="0">
                          <a:solidFill>
                            <a:srgbClr val="FFFFFF"/>
                          </a:solidFill>
                          <a:latin typeface="Lato" panose="020F0502020204030203" pitchFamily="34" charset="0"/>
                        </a:rPr>
                        <a:t>Naveen Moses D</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au511321106017</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a:solidFill>
                            <a:srgbClr val="FFFFFF"/>
                          </a:solidFill>
                          <a:latin typeface="Lato" panose="020F0502020204030203" pitchFamily="34" charset="0"/>
                        </a:rPr>
                        <a:t>naveenmosesdinesh@gmail.com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351476">
                <a:tc>
                  <a:txBody>
                    <a:bodyPr/>
                    <a:lstStyle/>
                    <a:p>
                      <a:r>
                        <a:rPr lang="en-GB" sz="1500" dirty="0">
                          <a:solidFill>
                            <a:srgbClr val="FFFFFF"/>
                          </a:solidFill>
                          <a:latin typeface="Lato" panose="020F0502020204030203" pitchFamily="34" charset="0"/>
                        </a:rPr>
                        <a:t>Karthick V</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au511321106014</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karthicksparrow201@gmail.com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351476">
                <a:tc>
                  <a:txBody>
                    <a:bodyPr/>
                    <a:lstStyle/>
                    <a:p>
                      <a:r>
                        <a:rPr lang="en-GB" sz="1500" dirty="0" err="1">
                          <a:solidFill>
                            <a:srgbClr val="FFFFFF"/>
                          </a:solidFill>
                          <a:latin typeface="Lato" panose="020F0502020204030203" pitchFamily="34" charset="0"/>
                        </a:rPr>
                        <a:t>T.N.Uthrakumar</a:t>
                      </a:r>
                      <a:endParaRPr lang="en-GB" sz="1500" dirty="0">
                        <a:solidFill>
                          <a:srgbClr val="FFFFFF"/>
                        </a:solidFill>
                        <a:latin typeface="Lato" panose="020F0502020204030203" pitchFamily="34" charset="0"/>
                      </a:endParaRP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autle-02ece</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uthrakumar608@gmail.com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351476">
                <a:tc>
                  <a:txBody>
                    <a:bodyPr/>
                    <a:lstStyle/>
                    <a:p>
                      <a:r>
                        <a:rPr lang="en-GB" sz="1500" dirty="0">
                          <a:solidFill>
                            <a:srgbClr val="FFFFFF"/>
                          </a:solidFill>
                          <a:latin typeface="Lato" panose="020F0502020204030203" pitchFamily="34" charset="0"/>
                        </a:rPr>
                        <a:t>Sanjay Kumar S</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au511321106020</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sanjaysivakumar0910@gmail.com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2700006" scaled="0"/>
        </a:gradFill>
        <a:effectLst/>
      </p:bgPr>
    </p:bg>
    <p:spTree>
      <p:nvGrpSpPr>
        <p:cNvPr id="1" name="Shape 434"/>
        <p:cNvGrpSpPr/>
        <p:nvPr/>
      </p:nvGrpSpPr>
      <p:grpSpPr>
        <a:xfrm>
          <a:off x="0" y="0"/>
          <a:ext cx="0" cy="0"/>
          <a:chOff x="0" y="0"/>
          <a:chExt cx="0" cy="0"/>
        </a:xfrm>
      </p:grpSpPr>
      <p:grpSp>
        <p:nvGrpSpPr>
          <p:cNvPr id="462" name="Google Shape;462;p58"/>
          <p:cNvGrpSpPr/>
          <p:nvPr/>
        </p:nvGrpSpPr>
        <p:grpSpPr>
          <a:xfrm rot="8945712">
            <a:off x="1175018" y="663766"/>
            <a:ext cx="627333" cy="727468"/>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6" name="Google Shape;466;p58"/>
          <p:cNvGrpSpPr/>
          <p:nvPr/>
        </p:nvGrpSpPr>
        <p:grpSpPr>
          <a:xfrm>
            <a:off x="1944619" y="998049"/>
            <a:ext cx="420431" cy="50264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72" name="Google Shape;472;p58"/>
          <p:cNvGrpSpPr/>
          <p:nvPr/>
        </p:nvGrpSpPr>
        <p:grpSpPr>
          <a:xfrm rot="2395509">
            <a:off x="1390165" y="1682396"/>
            <a:ext cx="365860" cy="383851"/>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45" name="Google Shape;445;p58"/>
          <p:cNvGrpSpPr/>
          <p:nvPr/>
        </p:nvGrpSpPr>
        <p:grpSpPr>
          <a:xfrm flipH="1">
            <a:off x="8274458" y="832481"/>
            <a:ext cx="2963988" cy="317356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p:txBody>
        </p:sp>
      </p:grpSp>
      <p:sp>
        <p:nvSpPr>
          <p:cNvPr id="435" name="Google Shape;435;p58"/>
          <p:cNvSpPr txBox="1">
            <a:spLocks noGrp="1"/>
          </p:cNvSpPr>
          <p:nvPr>
            <p:ph type="ctrTitle"/>
          </p:nvPr>
        </p:nvSpPr>
        <p:spPr>
          <a:xfrm>
            <a:off x="966467" y="567593"/>
            <a:ext cx="10711719" cy="2396400"/>
          </a:xfrm>
          <a:prstGeom prst="rect">
            <a:avLst/>
          </a:prstGeom>
        </p:spPr>
        <p:txBody>
          <a:bodyPr spcFirstLastPara="1" wrap="square" lIns="121900" tIns="121900" rIns="121900" bIns="121900" anchor="ctr" anchorCtr="0">
            <a:noAutofit/>
          </a:bodyPr>
          <a:lstStyle/>
          <a:p>
            <a:pPr algn="ctr"/>
            <a:r>
              <a:rPr lang="en-GB" sz="5867" dirty="0"/>
              <a:t>Autonomous Smart Parking System </a:t>
            </a:r>
            <a:br>
              <a:rPr lang="en-GB" sz="5867" dirty="0"/>
            </a:br>
            <a:r>
              <a:rPr lang="en-GB" sz="5867" dirty="0"/>
              <a:t>(ASPS)</a:t>
            </a:r>
          </a:p>
        </p:txBody>
      </p:sp>
      <p:sp>
        <p:nvSpPr>
          <p:cNvPr id="436" name="Google Shape;436;p58"/>
          <p:cNvSpPr txBox="1">
            <a:spLocks noGrp="1"/>
          </p:cNvSpPr>
          <p:nvPr>
            <p:ph type="subTitle" idx="1"/>
          </p:nvPr>
        </p:nvSpPr>
        <p:spPr>
          <a:xfrm>
            <a:off x="926768" y="5324397"/>
            <a:ext cx="7784400" cy="524800"/>
          </a:xfrm>
          <a:prstGeom prst="rect">
            <a:avLst/>
          </a:prstGeom>
        </p:spPr>
        <p:txBody>
          <a:bodyPr spcFirstLastPara="1" wrap="square" lIns="121900" tIns="121900" rIns="121900" bIns="121900" anchor="ctr" anchorCtr="0">
            <a:noAutofit/>
          </a:bodyPr>
          <a:lstStyle/>
          <a:p>
            <a:pPr marL="0" indent="0"/>
            <a:r>
              <a:rPr lang="en" sz="1867" dirty="0"/>
              <a:t>By:</a:t>
            </a:r>
          </a:p>
        </p:txBody>
      </p:sp>
      <p:cxnSp>
        <p:nvCxnSpPr>
          <p:cNvPr id="437" name="Google Shape;437;p58"/>
          <p:cNvCxnSpPr/>
          <p:nvPr/>
        </p:nvCxnSpPr>
        <p:spPr>
          <a:xfrm>
            <a:off x="966467" y="5297433"/>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9304620" y="761300"/>
            <a:ext cx="1933816" cy="192988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58"/>
          <p:cNvSpPr/>
          <p:nvPr/>
        </p:nvSpPr>
        <p:spPr>
          <a:xfrm>
            <a:off x="7877991" y="2185679"/>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58"/>
          <p:cNvSpPr/>
          <p:nvPr/>
        </p:nvSpPr>
        <p:spPr>
          <a:xfrm>
            <a:off x="10283057" y="5414517"/>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58"/>
          <p:cNvSpPr/>
          <p:nvPr/>
        </p:nvSpPr>
        <p:spPr>
          <a:xfrm>
            <a:off x="10674171" y="5586797"/>
            <a:ext cx="502659" cy="502659"/>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3028735"/>
            <a:ext cx="12192000" cy="239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defTabSz="1219170"/>
            <a:r>
              <a:rPr lang="en-GB" sz="4800" kern="0" dirty="0">
                <a:solidFill>
                  <a:srgbClr val="FFFFFF"/>
                </a:solidFill>
              </a:rPr>
              <a:t>IBM Naan </a:t>
            </a:r>
            <a:r>
              <a:rPr lang="en-GB" sz="4800" kern="0" dirty="0" err="1">
                <a:solidFill>
                  <a:srgbClr val="FFFFFF"/>
                </a:solidFill>
              </a:rPr>
              <a:t>Mudhalvan</a:t>
            </a:r>
            <a:r>
              <a:rPr lang="en-GB" sz="4800" kern="0" dirty="0">
                <a:solidFill>
                  <a:srgbClr val="FFFFFF"/>
                </a:solidFill>
              </a:rPr>
              <a:t>-Group 2</a:t>
            </a:r>
          </a:p>
          <a:p>
            <a:pPr algn="ctr" defTabSz="1219170"/>
            <a:r>
              <a:rPr lang="en-GB" sz="4800" kern="0" dirty="0">
                <a:solidFill>
                  <a:srgbClr val="FFFFFF"/>
                </a:solidFill>
              </a:rPr>
              <a:t>Internet Of Things(IOT)</a:t>
            </a:r>
          </a:p>
          <a:p>
            <a:pPr algn="ctr" defTabSz="1219170"/>
            <a:r>
              <a:rPr lang="en-GB" sz="4800" kern="0" dirty="0">
                <a:solidFill>
                  <a:srgbClr val="FFFFFF"/>
                </a:solidFill>
              </a:rPr>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409608" y="5529511"/>
          <a:ext cx="9155984" cy="1405904"/>
        </p:xfrm>
        <a:graphic>
          <a:graphicData uri="http://schemas.openxmlformats.org/drawingml/2006/table">
            <a:tbl>
              <a:tblPr firstRow="1" bandRow="1"/>
              <a:tblGrid>
                <a:gridCol w="2026628">
                  <a:extLst>
                    <a:ext uri="{9D8B030D-6E8A-4147-A177-3AD203B41FA5}">
                      <a16:colId xmlns:a16="http://schemas.microsoft.com/office/drawing/2014/main" val="2494594888"/>
                    </a:ext>
                  </a:extLst>
                </a:gridCol>
                <a:gridCol w="2150536">
                  <a:extLst>
                    <a:ext uri="{9D8B030D-6E8A-4147-A177-3AD203B41FA5}">
                      <a16:colId xmlns:a16="http://schemas.microsoft.com/office/drawing/2014/main" val="3380798032"/>
                    </a:ext>
                  </a:extLst>
                </a:gridCol>
                <a:gridCol w="4978820">
                  <a:extLst>
                    <a:ext uri="{9D8B030D-6E8A-4147-A177-3AD203B41FA5}">
                      <a16:colId xmlns:a16="http://schemas.microsoft.com/office/drawing/2014/main" val="3193768342"/>
                    </a:ext>
                  </a:extLst>
                </a:gridCol>
              </a:tblGrid>
              <a:tr h="351476">
                <a:tc>
                  <a:txBody>
                    <a:bodyPr/>
                    <a:lstStyle/>
                    <a:p>
                      <a:r>
                        <a:rPr lang="en-GB" sz="1500" dirty="0">
                          <a:solidFill>
                            <a:srgbClr val="FFFFFF"/>
                          </a:solidFill>
                          <a:latin typeface="Lato" panose="020F0502020204030203" pitchFamily="34" charset="0"/>
                        </a:rPr>
                        <a:t>Naveen Moses D</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au511321106017</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a:solidFill>
                            <a:srgbClr val="FFFFFF"/>
                          </a:solidFill>
                          <a:latin typeface="Lato" panose="020F0502020204030203" pitchFamily="34" charset="0"/>
                        </a:rPr>
                        <a:t>naveenmosesdinesh@gmail.com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351476">
                <a:tc>
                  <a:txBody>
                    <a:bodyPr/>
                    <a:lstStyle/>
                    <a:p>
                      <a:r>
                        <a:rPr lang="en-GB" sz="1500" dirty="0">
                          <a:solidFill>
                            <a:srgbClr val="FFFFFF"/>
                          </a:solidFill>
                          <a:latin typeface="Lato" panose="020F0502020204030203" pitchFamily="34" charset="0"/>
                        </a:rPr>
                        <a:t>Karthick V</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au511321106014</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karthicksparrow201@gmail.com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351476">
                <a:tc>
                  <a:txBody>
                    <a:bodyPr/>
                    <a:lstStyle/>
                    <a:p>
                      <a:r>
                        <a:rPr lang="en-GB" sz="1500" dirty="0" err="1">
                          <a:solidFill>
                            <a:srgbClr val="FFFFFF"/>
                          </a:solidFill>
                          <a:latin typeface="Lato" panose="020F0502020204030203" pitchFamily="34" charset="0"/>
                        </a:rPr>
                        <a:t>T.N.Uthrakumar</a:t>
                      </a:r>
                      <a:endParaRPr lang="en-GB" sz="1500" dirty="0">
                        <a:solidFill>
                          <a:srgbClr val="FFFFFF"/>
                        </a:solidFill>
                        <a:latin typeface="Lato" panose="020F0502020204030203" pitchFamily="34" charset="0"/>
                      </a:endParaRP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autle-02ece</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uthrakumar608@gmail.com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351476">
                <a:tc>
                  <a:txBody>
                    <a:bodyPr/>
                    <a:lstStyle/>
                    <a:p>
                      <a:r>
                        <a:rPr lang="en-GB" sz="1500" dirty="0">
                          <a:solidFill>
                            <a:srgbClr val="FFFFFF"/>
                          </a:solidFill>
                          <a:latin typeface="Lato" panose="020F0502020204030203" pitchFamily="34" charset="0"/>
                        </a:rPr>
                        <a:t>Sanjay Kumar S</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au511321106020</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sanjaysivakumar0910@gmail.com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960000" y="576459"/>
            <a:ext cx="10272000" cy="643600"/>
          </a:xfrm>
          <a:prstGeom prst="rect">
            <a:avLst/>
          </a:prstGeom>
        </p:spPr>
        <p:txBody>
          <a:bodyPr spcFirstLastPara="1" wrap="square" lIns="121900" tIns="121900" rIns="121900" bIns="121900" anchor="ctr" anchorCtr="0">
            <a:noAutofit/>
          </a:bodyPr>
          <a:lstStyle/>
          <a:p>
            <a:pPr algn="ctr"/>
            <a:r>
              <a:rPr lang="en" sz="9600" dirty="0"/>
              <a:t>CONTENTS</a:t>
            </a:r>
            <a:endParaRPr sz="9600" dirty="0"/>
          </a:p>
        </p:txBody>
      </p:sp>
      <p:sp>
        <p:nvSpPr>
          <p:cNvPr id="480" name="Google Shape;480;p59"/>
          <p:cNvSpPr txBox="1">
            <a:spLocks noGrp="1"/>
          </p:cNvSpPr>
          <p:nvPr>
            <p:ph type="body" idx="1"/>
          </p:nvPr>
        </p:nvSpPr>
        <p:spPr>
          <a:xfrm>
            <a:off x="959999" y="1435100"/>
            <a:ext cx="10622711" cy="465680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Ø"/>
            </a:pPr>
            <a:r>
              <a:rPr lang="en-GB" sz="4267" dirty="0"/>
              <a:t>SLOT ALLOCATION AND BOOKING</a:t>
            </a:r>
          </a:p>
          <a:p>
            <a:pPr marL="1790655" indent="-480472"/>
            <a:r>
              <a:rPr lang="en-GB" sz="3200" dirty="0"/>
              <a:t>Flow chart</a:t>
            </a:r>
          </a:p>
          <a:p>
            <a:pPr marL="1790655" indent="-480472"/>
            <a:r>
              <a:rPr lang="en-GB" sz="3200" dirty="0"/>
              <a:t>Components &amp; Circuit Diagram</a:t>
            </a:r>
          </a:p>
          <a:p>
            <a:pPr marL="1790655" indent="-480472"/>
            <a:r>
              <a:rPr lang="en-GB" sz="3200" dirty="0"/>
              <a:t>Coding</a:t>
            </a:r>
          </a:p>
          <a:p>
            <a:pPr marL="228594" indent="-228594">
              <a:buFont typeface="Wingdings" panose="05000000000000000000" pitchFamily="2" charset="2"/>
              <a:buChar char="Ø"/>
            </a:pPr>
            <a:r>
              <a:rPr lang="en-GB" sz="4267" dirty="0"/>
              <a:t>AUTOMATIC PARKING</a:t>
            </a:r>
          </a:p>
          <a:p>
            <a:pPr marL="1790655" indent="-480472"/>
            <a:r>
              <a:rPr lang="en-GB" sz="3200" dirty="0"/>
              <a:t>Flow chart</a:t>
            </a:r>
          </a:p>
          <a:p>
            <a:pPr marL="1790655" indent="-480472"/>
            <a:r>
              <a:rPr lang="en-GB" sz="3200" dirty="0"/>
              <a:t>Components &amp; Circuit Diagram</a:t>
            </a:r>
          </a:p>
          <a:p>
            <a:pPr marL="1790655" indent="-480472"/>
            <a:r>
              <a:rPr lang="en-GB" sz="3200" dirty="0"/>
              <a:t>Coding</a:t>
            </a:r>
          </a:p>
          <a:p>
            <a:pPr marL="1310183" indent="0" defTabSz="1219170">
              <a:buClr>
                <a:srgbClr val="FFFFFF"/>
              </a:buClr>
              <a:buNone/>
              <a:defRPr/>
            </a:pPr>
            <a:endParaRPr lang="en-GB" sz="3200" dirty="0">
              <a:solidFill>
                <a:srgbClr val="FFFFFF"/>
              </a:solidFill>
            </a:endParaRPr>
          </a:p>
          <a:p>
            <a:pPr marL="228594" indent="-228594">
              <a:buFont typeface="Wingdings" panose="05000000000000000000" pitchFamily="2" charset="2"/>
              <a:buChar char="Ø"/>
            </a:pPr>
            <a:endParaRPr lang="en-GB" sz="4267" dirty="0"/>
          </a:p>
        </p:txBody>
      </p:sp>
      <p:cxnSp>
        <p:nvCxnSpPr>
          <p:cNvPr id="481" name="Google Shape;481;p59"/>
          <p:cNvCxnSpPr/>
          <p:nvPr/>
        </p:nvCxnSpPr>
        <p:spPr>
          <a:xfrm>
            <a:off x="-13233" y="6156300"/>
            <a:ext cx="94928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0429042" y="5507369"/>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a:t>01</a:t>
            </a:r>
            <a:endParaRPr/>
          </a:p>
        </p:txBody>
      </p:sp>
      <p:cxnSp>
        <p:nvCxnSpPr>
          <p:cNvPr id="652" name="Google Shape;652;p64"/>
          <p:cNvCxnSpPr/>
          <p:nvPr/>
        </p:nvCxnSpPr>
        <p:spPr>
          <a:xfrm>
            <a:off x="966467" y="454950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59999" y="2715967"/>
            <a:ext cx="7878108" cy="1634800"/>
          </a:xfrm>
          <a:prstGeom prst="rect">
            <a:avLst/>
          </a:prstGeom>
        </p:spPr>
        <p:txBody>
          <a:bodyPr spcFirstLastPara="1" wrap="square" lIns="121900" tIns="121900" rIns="121900" bIns="121900" anchor="ctr" anchorCtr="0">
            <a:noAutofit/>
          </a:bodyPr>
          <a:lstStyle/>
          <a:p>
            <a:r>
              <a:rPr lang="en-GB" dirty="0"/>
              <a:t>SLOT ALLOCATION AND BOOKING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pic>
        <p:nvPicPr>
          <p:cNvPr id="5" name="Picture 4">
            <a:extLst>
              <a:ext uri="{FF2B5EF4-FFF2-40B4-BE49-F238E27FC236}">
                <a16:creationId xmlns:a16="http://schemas.microsoft.com/office/drawing/2014/main"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2336822" y="659265"/>
            <a:ext cx="7068589" cy="6198735"/>
          </a:xfrm>
          <a:prstGeom prst="rect">
            <a:avLst/>
          </a:prstGeom>
        </p:spPr>
      </p:pic>
    </p:spTree>
    <p:extLst>
      <p:ext uri="{BB962C8B-B14F-4D97-AF65-F5344CB8AC3E}">
        <p14:creationId xmlns:p14="http://schemas.microsoft.com/office/powerpoint/2010/main" val="349505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867" dirty="0">
              <a:ln>
                <a:solidFill>
                  <a:srgbClr val="0000FF"/>
                </a:solidFill>
              </a:ln>
              <a:solidFill>
                <a:srgbClr val="0000FF"/>
              </a:solidFill>
            </a:endParaRPr>
          </a:p>
        </p:txBody>
      </p:sp>
      <p:cxnSp>
        <p:nvCxnSpPr>
          <p:cNvPr id="481" name="Google Shape;481;p59"/>
          <p:cNvCxnSpPr/>
          <p:nvPr/>
        </p:nvCxnSpPr>
        <p:spPr>
          <a:xfrm>
            <a:off x="-13233" y="15793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6691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Finding Available Parking Slots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43244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3931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355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Selecting a Parking Slot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29887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1692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692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Booking a Slot</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932576"/>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02957"/>
            <a:ext cx="12205233"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867" dirty="0">
              <a:ln>
                <a:solidFill>
                  <a:srgbClr val="0000FF"/>
                </a:solidFill>
              </a:ln>
              <a:solidFill>
                <a:srgbClr val="0000FF"/>
              </a:solidFill>
            </a:endParaRPr>
          </a:p>
        </p:txBody>
      </p:sp>
      <p:cxnSp>
        <p:nvCxnSpPr>
          <p:cNvPr id="481" name="Google Shape;481;p59"/>
          <p:cNvCxnSpPr/>
          <p:nvPr/>
        </p:nvCxnSpPr>
        <p:spPr>
          <a:xfrm>
            <a:off x="-13233" y="1790111"/>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79849"/>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Confirmation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643169"/>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60386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50607"/>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Entry and Exit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012887"/>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274620"/>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13233" y="539238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Extensions and Cancellations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677089" y="579926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1867"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380990" indent="-380990" algn="just" defTabSz="1219170">
              <a:lnSpc>
                <a:spcPct val="107000"/>
              </a:lnSpc>
              <a:buClr>
                <a:srgbClr val="FFFFFF"/>
              </a:buClr>
              <a:buFont typeface="Wingdings" panose="05000000000000000000" pitchFamily="2" charset="2"/>
              <a:buChar char="Ø"/>
            </a:pPr>
            <a:r>
              <a:rPr lang="en-GB" sz="1867"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8009"/>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50002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562812"/>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537837" y="1208951"/>
            <a:ext cx="12245240"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1867"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600" dirty="0">
              <a:ln>
                <a:solidFill>
                  <a:srgbClr val="0000FF"/>
                </a:solidFill>
              </a:ln>
              <a:solidFill>
                <a:srgbClr val="0000FF"/>
              </a:solidFill>
            </a:endParaRPr>
          </a:p>
        </p:txBody>
      </p:sp>
      <p:cxnSp>
        <p:nvCxnSpPr>
          <p:cNvPr id="481" name="Google Shape;481;p59"/>
          <p:cNvCxnSpPr/>
          <p:nvPr/>
        </p:nvCxnSpPr>
        <p:spPr>
          <a:xfrm>
            <a:off x="-13233" y="1940629"/>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2030368"/>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Notifications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441067" y="2627976"/>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6839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610813"/>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Overstay Alerts</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374133"/>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4898319"/>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489831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Reporting and Analytics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661639"/>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53202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76708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690323"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499128"/>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3588867"/>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Security</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97848" y="4352187"/>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31288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806849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ESP 32</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IN" sz="2667" dirty="0">
                <a:solidFill>
                  <a:srgbClr val="0000FF"/>
                </a:solidFill>
              </a:rPr>
              <a:t>16 x 2 LCD display</a:t>
            </a:r>
            <a:endParaRPr sz="2667" dirty="0">
              <a:solidFill>
                <a:srgbClr val="0000FF"/>
              </a:solidFill>
            </a:endParaRP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Camera Module</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id="{00D1C79B-CFF0-4FE2-68A9-58DECC438910}"/>
              </a:ext>
            </a:extLst>
          </p:cNvPr>
          <p:cNvPicPr>
            <a:picLocks noChangeAspect="1" noChangeArrowheads="1"/>
          </p:cNvPicPr>
          <p:nvPr/>
        </p:nvPicPr>
        <p:blipFill>
          <a:blip r:embed="rId3"/>
          <a:srcRect/>
          <a:stretch>
            <a:fillRect/>
          </a:stretch>
        </p:blipFill>
        <p:spPr bwMode="auto">
          <a:xfrm>
            <a:off x="1475208" y="2619944"/>
            <a:ext cx="3168352" cy="1401600"/>
          </a:xfrm>
          <a:prstGeom prst="rect">
            <a:avLst/>
          </a:prstGeom>
          <a:noFill/>
        </p:spPr>
      </p:pic>
      <p:pic>
        <p:nvPicPr>
          <p:cNvPr id="1026" name="Picture 2" descr="16X2 LCD Display">
            <a:extLst>
              <a:ext uri="{FF2B5EF4-FFF2-40B4-BE49-F238E27FC236}">
                <a16:creationId xmlns:a16="http://schemas.microsoft.com/office/drawing/2014/main"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879" y="4242292"/>
            <a:ext cx="3168000"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id="{5501A883-30FD-1304-A225-2D25B43F728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609" y="5279923"/>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CCEA752C-35C6-6922-8A94-AD00FBB94F66}"/>
              </a:ext>
            </a:extLst>
          </p:cNvPr>
          <p:cNvPicPr>
            <a:picLocks noChangeAspect="1"/>
          </p:cNvPicPr>
          <p:nvPr/>
        </p:nvPicPr>
        <p:blipFill>
          <a:blip r:embed="rId3"/>
          <a:stretch>
            <a:fillRect/>
          </a:stretch>
        </p:blipFill>
        <p:spPr>
          <a:xfrm>
            <a:off x="1163200" y="776812"/>
            <a:ext cx="10272000" cy="5950776"/>
          </a:xfrm>
          <a:prstGeom prst="rect">
            <a:avLst/>
          </a:prstGeom>
        </p:spPr>
      </p:pic>
    </p:spTree>
    <p:extLst>
      <p:ext uri="{BB962C8B-B14F-4D97-AF65-F5344CB8AC3E}">
        <p14:creationId xmlns:p14="http://schemas.microsoft.com/office/powerpoint/2010/main" val="662268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0EE6EBB4-36A5-DCA0-AA96-59C9259029C3}"/>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88555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960000" y="576459"/>
            <a:ext cx="10272000" cy="643600"/>
          </a:xfrm>
          <a:prstGeom prst="rect">
            <a:avLst/>
          </a:prstGeom>
        </p:spPr>
        <p:txBody>
          <a:bodyPr spcFirstLastPara="1" wrap="square" lIns="121900" tIns="121900" rIns="121900" bIns="121900" anchor="ctr" anchorCtr="0">
            <a:noAutofit/>
          </a:bodyPr>
          <a:lstStyle/>
          <a:p>
            <a:pPr algn="ctr"/>
            <a:r>
              <a:rPr lang="en" sz="9600" dirty="0"/>
              <a:t>CONTENTS</a:t>
            </a:r>
            <a:endParaRPr sz="9600" dirty="0"/>
          </a:p>
        </p:txBody>
      </p:sp>
      <p:sp>
        <p:nvSpPr>
          <p:cNvPr id="480" name="Google Shape;480;p59"/>
          <p:cNvSpPr txBox="1">
            <a:spLocks noGrp="1"/>
          </p:cNvSpPr>
          <p:nvPr>
            <p:ph type="body" idx="1"/>
          </p:nvPr>
        </p:nvSpPr>
        <p:spPr>
          <a:xfrm>
            <a:off x="959999" y="1435100"/>
            <a:ext cx="10622711" cy="465680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Ø"/>
            </a:pPr>
            <a:r>
              <a:rPr lang="en-GB" sz="4267" dirty="0"/>
              <a:t>Project Definition</a:t>
            </a:r>
          </a:p>
          <a:p>
            <a:pPr marL="228594" indent="-228594">
              <a:buFont typeface="Wingdings" panose="05000000000000000000" pitchFamily="2" charset="2"/>
              <a:buChar char="Ø"/>
            </a:pPr>
            <a:r>
              <a:rPr lang="en-GB" sz="4267" dirty="0"/>
              <a:t>Design Thinking</a:t>
            </a:r>
          </a:p>
          <a:p>
            <a:pPr marL="304792" indent="416974"/>
            <a:r>
              <a:rPr lang="en-GB" sz="4267" dirty="0"/>
              <a:t>Project Objectives</a:t>
            </a:r>
          </a:p>
          <a:p>
            <a:pPr marL="304792" indent="416974"/>
            <a:r>
              <a:rPr lang="en-GB" sz="4267" dirty="0"/>
              <a:t>IoT Sensor Design</a:t>
            </a:r>
          </a:p>
          <a:p>
            <a:pPr marL="304792" indent="416974"/>
            <a:r>
              <a:rPr lang="en-GB" sz="4267" dirty="0"/>
              <a:t>Real-Time Transit Information Platform</a:t>
            </a:r>
          </a:p>
          <a:p>
            <a:pPr marL="304792" indent="416974"/>
            <a:r>
              <a:rPr lang="en-GB" sz="4267" dirty="0"/>
              <a:t>Integration Approach</a:t>
            </a:r>
          </a:p>
        </p:txBody>
      </p:sp>
      <p:cxnSp>
        <p:nvCxnSpPr>
          <p:cNvPr id="481" name="Google Shape;481;p59"/>
          <p:cNvCxnSpPr/>
          <p:nvPr/>
        </p:nvCxnSpPr>
        <p:spPr>
          <a:xfrm>
            <a:off x="-13233" y="6156300"/>
            <a:ext cx="94928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0429042" y="5507369"/>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AF2ABEFA-1123-C17D-F8C4-1B3F1403B78C}"/>
              </a:ext>
            </a:extLst>
          </p:cNvPr>
          <p:cNvPicPr>
            <a:picLocks noChangeAspect="1"/>
          </p:cNvPicPr>
          <p:nvPr/>
        </p:nvPicPr>
        <p:blipFill>
          <a:blip r:embed="rId3"/>
          <a:stretch>
            <a:fillRect/>
          </a:stretch>
        </p:blipFill>
        <p:spPr>
          <a:xfrm>
            <a:off x="789944" y="827532"/>
            <a:ext cx="10612112" cy="5966400"/>
          </a:xfrm>
          <a:prstGeom prst="rect">
            <a:avLst/>
          </a:prstGeom>
        </p:spPr>
      </p:pic>
    </p:spTree>
    <p:extLst>
      <p:ext uri="{BB962C8B-B14F-4D97-AF65-F5344CB8AC3E}">
        <p14:creationId xmlns:p14="http://schemas.microsoft.com/office/powerpoint/2010/main" val="1225186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DA7A9C7B-B8EE-8BE0-CF0D-51324B5904E3}"/>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3590992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9C912ED8-4316-D043-37C1-1CA288F3FDF4}"/>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2331302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BB91E6A-6417-DB01-C7C5-D2DC5BC7801F}"/>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3254282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6EB37E5-3930-7004-06ED-6827D923154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1447599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DE0E9FC-8813-16E8-04D4-F8512AD84587}"/>
              </a:ext>
            </a:extLst>
          </p:cNvPr>
          <p:cNvPicPr>
            <a:picLocks noChangeAspect="1"/>
          </p:cNvPicPr>
          <p:nvPr/>
        </p:nvPicPr>
        <p:blipFill>
          <a:blip r:embed="rId3"/>
          <a:stretch>
            <a:fillRect/>
          </a:stretch>
        </p:blipFill>
        <p:spPr>
          <a:xfrm>
            <a:off x="789944" y="776812"/>
            <a:ext cx="10612112" cy="5966400"/>
          </a:xfrm>
          <a:prstGeom prst="rect">
            <a:avLst/>
          </a:prstGeom>
        </p:spPr>
      </p:pic>
    </p:spTree>
    <p:extLst>
      <p:ext uri="{BB962C8B-B14F-4D97-AF65-F5344CB8AC3E}">
        <p14:creationId xmlns:p14="http://schemas.microsoft.com/office/powerpoint/2010/main" val="1299152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8993311-C244-74CD-C632-630A532452F8}"/>
              </a:ext>
            </a:extLst>
          </p:cNvPr>
          <p:cNvPicPr>
            <a:picLocks noChangeAspect="1"/>
          </p:cNvPicPr>
          <p:nvPr/>
        </p:nvPicPr>
        <p:blipFill>
          <a:blip r:embed="rId3"/>
          <a:stretch>
            <a:fillRect/>
          </a:stretch>
        </p:blipFill>
        <p:spPr>
          <a:xfrm>
            <a:off x="623392" y="740701"/>
            <a:ext cx="10612112" cy="5966400"/>
          </a:xfrm>
          <a:prstGeom prst="rect">
            <a:avLst/>
          </a:prstGeom>
        </p:spPr>
      </p:pic>
    </p:spTree>
    <p:extLst>
      <p:ext uri="{BB962C8B-B14F-4D97-AF65-F5344CB8AC3E}">
        <p14:creationId xmlns:p14="http://schemas.microsoft.com/office/powerpoint/2010/main" val="2003731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BA0858E-E16E-7311-0743-E081A284209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1349353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BA9C8FA0-4629-81A2-D2E9-BF0BD1C28217}"/>
              </a:ext>
            </a:extLst>
          </p:cNvPr>
          <p:cNvPicPr>
            <a:picLocks noChangeAspect="1"/>
          </p:cNvPicPr>
          <p:nvPr/>
        </p:nvPicPr>
        <p:blipFill>
          <a:blip r:embed="rId3"/>
          <a:stretch>
            <a:fillRect/>
          </a:stretch>
        </p:blipFill>
        <p:spPr>
          <a:xfrm>
            <a:off x="789944" y="740701"/>
            <a:ext cx="10612112" cy="5966400"/>
          </a:xfrm>
          <a:prstGeom prst="rect">
            <a:avLst/>
          </a:prstGeom>
        </p:spPr>
      </p:pic>
    </p:spTree>
    <p:extLst>
      <p:ext uri="{BB962C8B-B14F-4D97-AF65-F5344CB8AC3E}">
        <p14:creationId xmlns:p14="http://schemas.microsoft.com/office/powerpoint/2010/main" val="3050542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A3D607BA-F806-3D79-234B-90743FBA6B0E}"/>
              </a:ext>
            </a:extLst>
          </p:cNvPr>
          <p:cNvPicPr>
            <a:picLocks noChangeAspect="1"/>
          </p:cNvPicPr>
          <p:nvPr/>
        </p:nvPicPr>
        <p:blipFill>
          <a:blip r:embed="rId3"/>
          <a:stretch>
            <a:fillRect/>
          </a:stretch>
        </p:blipFill>
        <p:spPr>
          <a:xfrm>
            <a:off x="789944" y="776812"/>
            <a:ext cx="10612112" cy="5966400"/>
          </a:xfrm>
          <a:prstGeom prst="rect">
            <a:avLst/>
          </a:prstGeom>
        </p:spPr>
      </p:pic>
    </p:spTree>
    <p:extLst>
      <p:ext uri="{BB962C8B-B14F-4D97-AF65-F5344CB8AC3E}">
        <p14:creationId xmlns:p14="http://schemas.microsoft.com/office/powerpoint/2010/main" val="274905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8100019" scaled="0"/>
        </a:gradFill>
        <a:effectLst/>
      </p:bgPr>
    </p:bg>
    <p:spTree>
      <p:nvGrpSpPr>
        <p:cNvPr id="1" name="Shape 552"/>
        <p:cNvGrpSpPr/>
        <p:nvPr/>
      </p:nvGrpSpPr>
      <p:grpSpPr>
        <a:xfrm>
          <a:off x="0" y="0"/>
          <a:ext cx="0" cy="0"/>
          <a:chOff x="0" y="0"/>
          <a:chExt cx="0" cy="0"/>
        </a:xfrm>
      </p:grpSpPr>
      <p:sp>
        <p:nvSpPr>
          <p:cNvPr id="553" name="Google Shape;553;p62"/>
          <p:cNvSpPr txBox="1">
            <a:spLocks noGrp="1"/>
          </p:cNvSpPr>
          <p:nvPr>
            <p:ph type="title"/>
          </p:nvPr>
        </p:nvSpPr>
        <p:spPr>
          <a:xfrm>
            <a:off x="2347888" y="2102340"/>
            <a:ext cx="3459600" cy="733600"/>
          </a:xfrm>
          <a:prstGeom prst="rect">
            <a:avLst/>
          </a:prstGeom>
        </p:spPr>
        <p:txBody>
          <a:bodyPr spcFirstLastPara="1" wrap="square" lIns="121900" tIns="121900" rIns="121900" bIns="121900" anchor="ctr" anchorCtr="0">
            <a:noAutofit/>
          </a:bodyPr>
          <a:lstStyle/>
          <a:p>
            <a:r>
              <a:rPr lang="en-GB" dirty="0"/>
              <a:t>Project Definition</a:t>
            </a:r>
          </a:p>
        </p:txBody>
      </p:sp>
      <p:sp>
        <p:nvSpPr>
          <p:cNvPr id="554" name="Google Shape;554;p62"/>
          <p:cNvSpPr txBox="1">
            <a:spLocks noGrp="1"/>
          </p:cNvSpPr>
          <p:nvPr>
            <p:ph type="title" idx="2"/>
          </p:nvPr>
        </p:nvSpPr>
        <p:spPr>
          <a:xfrm>
            <a:off x="1189704" y="2132367"/>
            <a:ext cx="1089600" cy="7036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555" name="Google Shape;555;p62"/>
          <p:cNvSpPr txBox="1">
            <a:spLocks noGrp="1"/>
          </p:cNvSpPr>
          <p:nvPr>
            <p:ph type="subTitle" idx="1"/>
          </p:nvPr>
        </p:nvSpPr>
        <p:spPr>
          <a:xfrm>
            <a:off x="2279304" y="4324536"/>
            <a:ext cx="3528184" cy="646400"/>
          </a:xfrm>
          <a:prstGeom prst="rect">
            <a:avLst/>
          </a:prstGeom>
        </p:spPr>
        <p:txBody>
          <a:bodyPr spcFirstLastPara="1" wrap="square" lIns="121900" tIns="121900" rIns="121900" bIns="121900" anchor="ctr" anchorCtr="0">
            <a:noAutofit/>
          </a:bodyPr>
          <a:lstStyle/>
          <a:p>
            <a:pPr marL="0" indent="0"/>
            <a:r>
              <a:rPr lang="en-GB" dirty="0"/>
              <a:t>The Autonomous Smart Parking System (ASPS) revolutionizes urban transportation by integrating IoT technologies (GPS, RADAR, ground sensors) via ESP32 devices, enabling efficient, automated parking without human intervention.</a:t>
            </a:r>
          </a:p>
        </p:txBody>
      </p:sp>
      <p:sp>
        <p:nvSpPr>
          <p:cNvPr id="559" name="Google Shape;559;p62"/>
          <p:cNvSpPr txBox="1">
            <a:spLocks noGrp="1"/>
          </p:cNvSpPr>
          <p:nvPr>
            <p:ph type="title" idx="6"/>
          </p:nvPr>
        </p:nvSpPr>
        <p:spPr>
          <a:xfrm>
            <a:off x="7427889" y="2089967"/>
            <a:ext cx="3574400" cy="733600"/>
          </a:xfrm>
          <a:prstGeom prst="rect">
            <a:avLst/>
          </a:prstGeom>
        </p:spPr>
        <p:txBody>
          <a:bodyPr spcFirstLastPara="1" wrap="square" lIns="121900" tIns="121900" rIns="121900" bIns="121900" anchor="ctr" anchorCtr="0">
            <a:noAutofit/>
          </a:bodyPr>
          <a:lstStyle/>
          <a:p>
            <a:r>
              <a:rPr lang="en-GB" dirty="0"/>
              <a:t>Design Thinking</a:t>
            </a:r>
          </a:p>
        </p:txBody>
      </p:sp>
      <p:sp>
        <p:nvSpPr>
          <p:cNvPr id="560" name="Google Shape;560;p62"/>
          <p:cNvSpPr txBox="1">
            <a:spLocks noGrp="1"/>
          </p:cNvSpPr>
          <p:nvPr>
            <p:ph type="title" idx="7"/>
          </p:nvPr>
        </p:nvSpPr>
        <p:spPr>
          <a:xfrm>
            <a:off x="6262804" y="2120500"/>
            <a:ext cx="1089600" cy="703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561" name="Google Shape;561;p62"/>
          <p:cNvSpPr txBox="1">
            <a:spLocks noGrp="1"/>
          </p:cNvSpPr>
          <p:nvPr>
            <p:ph type="subTitle" idx="8"/>
          </p:nvPr>
        </p:nvSpPr>
        <p:spPr>
          <a:xfrm>
            <a:off x="7342138" y="4033901"/>
            <a:ext cx="3660151" cy="646400"/>
          </a:xfrm>
          <a:prstGeom prst="rect">
            <a:avLst/>
          </a:prstGeom>
        </p:spPr>
        <p:txBody>
          <a:bodyPr spcFirstLastPara="1" wrap="square" lIns="121900" tIns="121900" rIns="121900" bIns="121900" anchor="ctr" anchorCtr="0">
            <a:noAutofit/>
          </a:bodyPr>
          <a:lstStyle/>
          <a:p>
            <a:pPr marL="457189" indent="-457189">
              <a:buFont typeface="+mj-lt"/>
              <a:buAutoNum type="arabicPeriod"/>
            </a:pPr>
            <a:r>
              <a:rPr lang="en-GB" dirty="0"/>
              <a:t>Project Objectives</a:t>
            </a:r>
          </a:p>
          <a:p>
            <a:pPr marL="457189" indent="-457189">
              <a:buFont typeface="+mj-lt"/>
              <a:buAutoNum type="arabicPeriod"/>
            </a:pPr>
            <a:r>
              <a:rPr lang="en-GB" dirty="0"/>
              <a:t>IoT Sensor Design</a:t>
            </a:r>
          </a:p>
          <a:p>
            <a:pPr marL="457189" indent="-457189">
              <a:buFont typeface="+mj-lt"/>
              <a:buAutoNum type="arabicPeriod"/>
            </a:pPr>
            <a:r>
              <a:rPr lang="en-GB" dirty="0"/>
              <a:t>Real-Time Transit Information Platform</a:t>
            </a:r>
          </a:p>
          <a:p>
            <a:pPr marL="457189" indent="-457189">
              <a:buFont typeface="+mj-lt"/>
              <a:buAutoNum type="arabicPeriod"/>
            </a:pPr>
            <a:r>
              <a:rPr lang="en-GB" dirty="0"/>
              <a:t>Integration Approach</a:t>
            </a:r>
          </a:p>
        </p:txBody>
      </p:sp>
      <p:sp>
        <p:nvSpPr>
          <p:cNvPr id="565" name="Google Shape;565;p62"/>
          <p:cNvSpPr txBox="1">
            <a:spLocks noGrp="1"/>
          </p:cNvSpPr>
          <p:nvPr>
            <p:ph type="title" idx="15"/>
          </p:nvPr>
        </p:nvSpPr>
        <p:spPr>
          <a:xfrm>
            <a:off x="960000" y="710567"/>
            <a:ext cx="10272000" cy="646400"/>
          </a:xfrm>
          <a:prstGeom prst="rect">
            <a:avLst/>
          </a:prstGeom>
        </p:spPr>
        <p:txBody>
          <a:bodyPr spcFirstLastPara="1" wrap="square" lIns="121900" tIns="121900" rIns="121900" bIns="121900" anchor="ctr" anchorCtr="0">
            <a:noAutofit/>
          </a:bodyPr>
          <a:lstStyle/>
          <a:p>
            <a:r>
              <a:rPr lang="en"/>
              <a:t>TABLE OF CONTENTS</a:t>
            </a:r>
            <a:endParaRPr/>
          </a:p>
        </p:txBody>
      </p:sp>
      <p:cxnSp>
        <p:nvCxnSpPr>
          <p:cNvPr id="566" name="Google Shape;566;p62"/>
          <p:cNvCxnSpPr>
            <a:cxnSpLocks/>
          </p:cNvCxnSpPr>
          <p:nvPr/>
        </p:nvCxnSpPr>
        <p:spPr>
          <a:xfrm flipH="1">
            <a:off x="2279305" y="2086967"/>
            <a:ext cx="17" cy="4305807"/>
          </a:xfrm>
          <a:prstGeom prst="straightConnector1">
            <a:avLst/>
          </a:prstGeom>
          <a:noFill/>
          <a:ln w="19050" cap="flat" cmpd="sng">
            <a:solidFill>
              <a:schemeClr val="lt2"/>
            </a:solidFill>
            <a:prstDash val="solid"/>
            <a:round/>
            <a:headEnd type="none" w="med" len="med"/>
            <a:tailEnd type="none" w="med" len="med"/>
          </a:ln>
        </p:spPr>
      </p:cxnSp>
      <p:grpSp>
        <p:nvGrpSpPr>
          <p:cNvPr id="570" name="Google Shape;570;p62"/>
          <p:cNvGrpSpPr/>
          <p:nvPr/>
        </p:nvGrpSpPr>
        <p:grpSpPr>
          <a:xfrm>
            <a:off x="11127609" y="5177285"/>
            <a:ext cx="221847" cy="934688"/>
            <a:chOff x="8668080" y="2328029"/>
            <a:chExt cx="127488" cy="537136"/>
          </a:xfrm>
        </p:grpSpPr>
        <p:sp>
          <p:nvSpPr>
            <p:cNvPr id="571" name="Google Shape;571;p6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2" name="Google Shape;572;p6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3" name="Google Shape;573;p6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4" name="Google Shape;574;p6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5" name="Google Shape;575;p6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6" name="Google Shape;576;p6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7" name="Google Shape;577;p6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8" name="Google Shape;578;p6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9" name="Google Shape;579;p6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0" name="Google Shape;580;p6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1" name="Google Shape;581;p6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2" name="Google Shape;582;p6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83" name="Google Shape;583;p62"/>
          <p:cNvGrpSpPr/>
          <p:nvPr/>
        </p:nvGrpSpPr>
        <p:grpSpPr>
          <a:xfrm>
            <a:off x="842542" y="710552"/>
            <a:ext cx="221847" cy="934688"/>
            <a:chOff x="8668080" y="2328029"/>
            <a:chExt cx="127488" cy="537136"/>
          </a:xfrm>
        </p:grpSpPr>
        <p:sp>
          <p:nvSpPr>
            <p:cNvPr id="584" name="Google Shape;584;p6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5" name="Google Shape;585;p6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6" name="Google Shape;586;p6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7" name="Google Shape;587;p6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8" name="Google Shape;588;p6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9" name="Google Shape;589;p6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0" name="Google Shape;590;p6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1" name="Google Shape;591;p6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2" name="Google Shape;592;p6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3" name="Google Shape;593;p6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4" name="Google Shape;594;p6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5" name="Google Shape;595;p6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96" name="Google Shape;596;p62"/>
          <p:cNvGrpSpPr/>
          <p:nvPr/>
        </p:nvGrpSpPr>
        <p:grpSpPr>
          <a:xfrm flipH="1">
            <a:off x="437048" y="5780925"/>
            <a:ext cx="627349" cy="727487"/>
            <a:chOff x="6030486" y="487493"/>
            <a:chExt cx="470512" cy="545615"/>
          </a:xfrm>
        </p:grpSpPr>
        <p:sp>
          <p:nvSpPr>
            <p:cNvPr id="597" name="Google Shape;597;p62"/>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62"/>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9" name="Google Shape;599;p62"/>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00" name="Google Shape;600;p62"/>
          <p:cNvSpPr/>
          <p:nvPr/>
        </p:nvSpPr>
        <p:spPr>
          <a:xfrm>
            <a:off x="11127604" y="713328"/>
            <a:ext cx="501392" cy="501392"/>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1" name="Google Shape;601;p62"/>
          <p:cNvSpPr/>
          <p:nvPr/>
        </p:nvSpPr>
        <p:spPr>
          <a:xfrm>
            <a:off x="588363" y="5479236"/>
            <a:ext cx="164107" cy="1641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2" name="Google Shape;602;p62"/>
          <p:cNvSpPr/>
          <p:nvPr/>
        </p:nvSpPr>
        <p:spPr>
          <a:xfrm>
            <a:off x="11349483" y="13569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3" name="Google Shape;603;p62"/>
          <p:cNvSpPr/>
          <p:nvPr/>
        </p:nvSpPr>
        <p:spPr>
          <a:xfrm>
            <a:off x="11419513" y="14196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546" name="Google Shape;566;p62">
            <a:extLst>
              <a:ext uri="{FF2B5EF4-FFF2-40B4-BE49-F238E27FC236}">
                <a16:creationId xmlns:a16="http://schemas.microsoft.com/office/drawing/2014/main" id="{64A04431-A9DC-033B-340F-1425474825ED}"/>
              </a:ext>
            </a:extLst>
          </p:cNvPr>
          <p:cNvCxnSpPr>
            <a:cxnSpLocks/>
          </p:cNvCxnSpPr>
          <p:nvPr/>
        </p:nvCxnSpPr>
        <p:spPr>
          <a:xfrm flipH="1">
            <a:off x="7342140" y="2086966"/>
            <a:ext cx="17" cy="4305807"/>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2DDE472C-E3B1-1240-E7E3-32A3E2F39DDB}"/>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3018215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861518FF-A2B8-AC90-FB49-8EB25411CBFE}"/>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696568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E655659B-50B4-E77F-5772-B1A79D6039AF}"/>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763823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dirty="0"/>
              <a:t>02</a:t>
            </a:r>
            <a:endParaRPr dirty="0"/>
          </a:p>
        </p:txBody>
      </p:sp>
      <p:cxnSp>
        <p:nvCxnSpPr>
          <p:cNvPr id="652" name="Google Shape;652;p64"/>
          <p:cNvCxnSpPr>
            <a:cxnSpLocks/>
          </p:cNvCxnSpPr>
          <p:nvPr/>
        </p:nvCxnSpPr>
        <p:spPr>
          <a:xfrm flipV="1">
            <a:off x="966467" y="4362884"/>
            <a:ext cx="9088171" cy="186616"/>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59999" y="2715967"/>
            <a:ext cx="9311435" cy="1634800"/>
          </a:xfrm>
          <a:prstGeom prst="rect">
            <a:avLst/>
          </a:prstGeom>
        </p:spPr>
        <p:txBody>
          <a:bodyPr spcFirstLastPara="1" wrap="square" lIns="121900" tIns="121900" rIns="121900" bIns="121900" anchor="ctr" anchorCtr="0">
            <a:noAutofit/>
          </a:bodyPr>
          <a:lstStyle/>
          <a:p>
            <a:r>
              <a:rPr lang="en-GB" dirty="0"/>
              <a:t>AUTOMATIC PARKING</a:t>
            </a:r>
          </a:p>
        </p:txBody>
      </p:sp>
    </p:spTree>
    <p:extLst>
      <p:ext uri="{BB962C8B-B14F-4D97-AF65-F5344CB8AC3E}">
        <p14:creationId xmlns:p14="http://schemas.microsoft.com/office/powerpoint/2010/main" val="674994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pic>
        <p:nvPicPr>
          <p:cNvPr id="5" name="Picture 4">
            <a:extLst>
              <a:ext uri="{FF2B5EF4-FFF2-40B4-BE49-F238E27FC236}">
                <a16:creationId xmlns:a16="http://schemas.microsoft.com/office/drawing/2014/main"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3134514" y="659266"/>
            <a:ext cx="5922972" cy="6198735"/>
          </a:xfrm>
          <a:prstGeom prst="rect">
            <a:avLst/>
          </a:prstGeom>
        </p:spPr>
      </p:pic>
    </p:spTree>
    <p:extLst>
      <p:ext uri="{BB962C8B-B14F-4D97-AF65-F5344CB8AC3E}">
        <p14:creationId xmlns:p14="http://schemas.microsoft.com/office/powerpoint/2010/main" val="404548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388932" y="964885"/>
            <a:ext cx="12001459"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867" dirty="0">
              <a:ln>
                <a:solidFill>
                  <a:srgbClr val="0000FF"/>
                </a:solidFill>
              </a:ln>
              <a:solidFill>
                <a:srgbClr val="0000FF"/>
              </a:solidFill>
            </a:endParaRPr>
          </a:p>
        </p:txBody>
      </p:sp>
      <p:cxnSp>
        <p:nvCxnSpPr>
          <p:cNvPr id="481" name="Google Shape;481;p59"/>
          <p:cNvCxnSpPr/>
          <p:nvPr/>
        </p:nvCxnSpPr>
        <p:spPr>
          <a:xfrm>
            <a:off x="-13233" y="18079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977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Mapping and Path Planning</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13233" y="2543895"/>
            <a:ext cx="1220523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058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482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Vehicle Control</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144552" y="3965492"/>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25465" y="51819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819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Parking Manoeuvres </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265713" y="5831988"/>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565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907993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431370"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963585"/>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4053324"/>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Parking Completion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379335" y="481379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777337"/>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4556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Arduino Mega</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GB" sz="2667" dirty="0">
                <a:solidFill>
                  <a:srgbClr val="0000FF"/>
                </a:solidFill>
              </a:rPr>
              <a:t>Dc Motor</a:t>
            </a: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Adafruit Motor Shield</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rduino Mega 2560 Rev3">
            <a:extLst>
              <a:ext uri="{FF2B5EF4-FFF2-40B4-BE49-F238E27FC236}">
                <a16:creationId xmlns:a16="http://schemas.microsoft.com/office/drawing/2014/main" id="{71916572-CF15-CE75-40FC-F846F0CE3CD0}"/>
              </a:ext>
            </a:extLst>
          </p:cNvPr>
          <p:cNvPicPr>
            <a:picLocks noChangeAspect="1" noChangeArrowheads="1"/>
          </p:cNvPicPr>
          <p:nvPr/>
        </p:nvPicPr>
        <p:blipFill>
          <a:blip r:embed="rId5"/>
          <a:srcRect/>
          <a:stretch>
            <a:fillRect/>
          </a:stretch>
        </p:blipFill>
        <p:spPr bwMode="auto">
          <a:xfrm>
            <a:off x="1416879" y="2692440"/>
            <a:ext cx="3168000" cy="1401600"/>
          </a:xfrm>
          <a:prstGeom prst="rect">
            <a:avLst/>
          </a:prstGeom>
          <a:noFill/>
        </p:spPr>
      </p:pic>
      <p:pic>
        <p:nvPicPr>
          <p:cNvPr id="2050" name="Picture 2" descr="1438 Motor Shield v2 for Arduino - Adafruit | Mouser">
            <a:extLst>
              <a:ext uri="{FF2B5EF4-FFF2-40B4-BE49-F238E27FC236}">
                <a16:creationId xmlns:a16="http://schemas.microsoft.com/office/drawing/2014/main" id="{9824E5E7-97DF-CB63-E2E1-742826DB15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9609" y="5325988"/>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id="{0E159A31-8559-D302-E6C7-0AAF98A40E33}"/>
              </a:ext>
            </a:extLst>
          </p:cNvPr>
          <p:cNvPicPr>
            <a:picLocks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416879" y="5366988"/>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905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11" name="Picture 10">
            <a:extLst>
              <a:ext uri="{FF2B5EF4-FFF2-40B4-BE49-F238E27FC236}">
                <a16:creationId xmlns:a16="http://schemas.microsoft.com/office/drawing/2014/main" id="{8CE895FB-94D5-ACEA-4438-31E411AFC0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364637" y="900196"/>
            <a:ext cx="9462729" cy="5589504"/>
          </a:xfrm>
          <a:prstGeom prst="rect">
            <a:avLst/>
          </a:prstGeom>
        </p:spPr>
      </p:pic>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spTree>
    <p:extLst>
      <p:ext uri="{BB962C8B-B14F-4D97-AF65-F5344CB8AC3E}">
        <p14:creationId xmlns:p14="http://schemas.microsoft.com/office/powerpoint/2010/main" val="3277861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1B306ED8-6624-9E3B-8396-F9987A324FCC}"/>
              </a:ext>
            </a:extLst>
          </p:cNvPr>
          <p:cNvPicPr>
            <a:picLocks noChangeAspect="1"/>
          </p:cNvPicPr>
          <p:nvPr/>
        </p:nvPicPr>
        <p:blipFill>
          <a:blip r:embed="rId3"/>
          <a:stretch>
            <a:fillRect/>
          </a:stretch>
        </p:blipFill>
        <p:spPr>
          <a:xfrm>
            <a:off x="791422" y="815323"/>
            <a:ext cx="10609157" cy="5964739"/>
          </a:xfrm>
          <a:prstGeom prst="rect">
            <a:avLst/>
          </a:prstGeom>
        </p:spPr>
      </p:pic>
    </p:spTree>
    <p:extLst>
      <p:ext uri="{BB962C8B-B14F-4D97-AF65-F5344CB8AC3E}">
        <p14:creationId xmlns:p14="http://schemas.microsoft.com/office/powerpoint/2010/main" val="256011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60000" y="2715967"/>
            <a:ext cx="5606800" cy="1634800"/>
          </a:xfrm>
          <a:prstGeom prst="rect">
            <a:avLst/>
          </a:prstGeom>
        </p:spPr>
        <p:txBody>
          <a:bodyPr spcFirstLastPara="1" wrap="square" lIns="121900" tIns="121900" rIns="121900" bIns="121900" anchor="ctr" anchorCtr="0">
            <a:noAutofit/>
          </a:bodyPr>
          <a:lstStyle/>
          <a:p>
            <a:r>
              <a:rPr lang="en-GB" dirty="0"/>
              <a:t>Project Definition</a:t>
            </a:r>
          </a:p>
        </p:txBody>
      </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a:t>01</a:t>
            </a:r>
            <a:endParaRPr/>
          </a:p>
        </p:txBody>
      </p:sp>
      <p:sp>
        <p:nvSpPr>
          <p:cNvPr id="651" name="Google Shape;651;p64"/>
          <p:cNvSpPr txBox="1">
            <a:spLocks noGrp="1"/>
          </p:cNvSpPr>
          <p:nvPr>
            <p:ph type="subTitle" idx="1"/>
          </p:nvPr>
        </p:nvSpPr>
        <p:spPr>
          <a:xfrm>
            <a:off x="960000" y="4739633"/>
            <a:ext cx="5813600" cy="524800"/>
          </a:xfrm>
          <a:prstGeom prst="rect">
            <a:avLst/>
          </a:prstGeom>
        </p:spPr>
        <p:txBody>
          <a:bodyPr spcFirstLastPara="1" wrap="square" lIns="121900" tIns="121900" rIns="121900" bIns="121900" anchor="ctr" anchorCtr="0">
            <a:noAutofit/>
          </a:bodyPr>
          <a:lstStyle/>
          <a:p>
            <a:pPr marL="0" indent="0"/>
            <a:r>
              <a:rPr lang="en" dirty="0"/>
              <a:t>Project Abstract</a:t>
            </a:r>
            <a:endParaRPr dirty="0"/>
          </a:p>
        </p:txBody>
      </p:sp>
      <p:cxnSp>
        <p:nvCxnSpPr>
          <p:cNvPr id="652" name="Google Shape;652;p64"/>
          <p:cNvCxnSpPr/>
          <p:nvPr/>
        </p:nvCxnSpPr>
        <p:spPr>
          <a:xfrm>
            <a:off x="966467" y="454950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8DB752E-261B-2155-B139-88756DCFA187}"/>
              </a:ext>
            </a:extLst>
          </p:cNvPr>
          <p:cNvPicPr>
            <a:picLocks noChangeAspect="1"/>
          </p:cNvPicPr>
          <p:nvPr/>
        </p:nvPicPr>
        <p:blipFill>
          <a:blip r:embed="rId3"/>
          <a:stretch>
            <a:fillRect/>
          </a:stretch>
        </p:blipFill>
        <p:spPr>
          <a:xfrm>
            <a:off x="993144" y="761188"/>
            <a:ext cx="10612112" cy="5966400"/>
          </a:xfrm>
          <a:prstGeom prst="rect">
            <a:avLst/>
          </a:prstGeom>
        </p:spPr>
      </p:pic>
    </p:spTree>
    <p:extLst>
      <p:ext uri="{BB962C8B-B14F-4D97-AF65-F5344CB8AC3E}">
        <p14:creationId xmlns:p14="http://schemas.microsoft.com/office/powerpoint/2010/main" val="1393902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CD06F3CD-411D-AECA-687D-56EF721B422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1364293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F8167413-F196-6F23-6721-B2689B275116}"/>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3081744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AEB53692-F66C-9DF1-3FA6-43B0EEECC3D6}"/>
              </a:ext>
            </a:extLst>
          </p:cNvPr>
          <p:cNvPicPr>
            <a:picLocks noChangeAspect="1"/>
          </p:cNvPicPr>
          <p:nvPr/>
        </p:nvPicPr>
        <p:blipFill>
          <a:blip r:embed="rId3"/>
          <a:stretch>
            <a:fillRect/>
          </a:stretch>
        </p:blipFill>
        <p:spPr>
          <a:xfrm>
            <a:off x="789944" y="740701"/>
            <a:ext cx="10612112" cy="5966400"/>
          </a:xfrm>
          <a:prstGeom prst="rect">
            <a:avLst/>
          </a:prstGeom>
        </p:spPr>
      </p:pic>
    </p:spTree>
    <p:extLst>
      <p:ext uri="{BB962C8B-B14F-4D97-AF65-F5344CB8AC3E}">
        <p14:creationId xmlns:p14="http://schemas.microsoft.com/office/powerpoint/2010/main" val="3607692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F0EED9B4-E20E-AA56-A51B-873068146E27}"/>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3125064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7B24AFE6-445F-7998-C38C-DA2DCE66B7DF}"/>
              </a:ext>
            </a:extLst>
          </p:cNvPr>
          <p:cNvPicPr>
            <a:picLocks noChangeAspect="1"/>
          </p:cNvPicPr>
          <p:nvPr/>
        </p:nvPicPr>
        <p:blipFill>
          <a:blip r:embed="rId3"/>
          <a:stretch>
            <a:fillRect/>
          </a:stretch>
        </p:blipFill>
        <p:spPr>
          <a:xfrm>
            <a:off x="789944" y="838597"/>
            <a:ext cx="10612112" cy="5966400"/>
          </a:xfrm>
          <a:prstGeom prst="rect">
            <a:avLst/>
          </a:prstGeom>
        </p:spPr>
      </p:pic>
    </p:spTree>
    <p:extLst>
      <p:ext uri="{BB962C8B-B14F-4D97-AF65-F5344CB8AC3E}">
        <p14:creationId xmlns:p14="http://schemas.microsoft.com/office/powerpoint/2010/main" val="1785735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grpSp>
        <p:nvGrpSpPr>
          <p:cNvPr id="1358" name="Google Shape;1358;p76"/>
          <p:cNvGrpSpPr/>
          <p:nvPr/>
        </p:nvGrpSpPr>
        <p:grpSpPr>
          <a:xfrm>
            <a:off x="953469" y="5027387"/>
            <a:ext cx="963483" cy="1117275"/>
            <a:chOff x="5320111" y="1881293"/>
            <a:chExt cx="470512" cy="545615"/>
          </a:xfrm>
        </p:grpSpPr>
        <p:sp>
          <p:nvSpPr>
            <p:cNvPr id="1359" name="Google Shape;1359;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0" name="Google Shape;1360;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1" name="Google Shape;1361;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grpSp>
        <p:nvGrpSpPr>
          <p:cNvPr id="1362" name="Google Shape;1362;p76"/>
          <p:cNvGrpSpPr/>
          <p:nvPr/>
        </p:nvGrpSpPr>
        <p:grpSpPr>
          <a:xfrm rot="10800000">
            <a:off x="10275036" y="713320"/>
            <a:ext cx="963483" cy="1117275"/>
            <a:chOff x="5320111" y="1881293"/>
            <a:chExt cx="470512" cy="545615"/>
          </a:xfrm>
        </p:grpSpPr>
        <p:sp>
          <p:nvSpPr>
            <p:cNvPr id="1363" name="Google Shape;1363;p7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1364" name="Google Shape;1364;p7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5" name="Google Shape;1365;p7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1366" name="Google Shape;1366;p76"/>
          <p:cNvSpPr txBox="1">
            <a:spLocks noGrp="1"/>
          </p:cNvSpPr>
          <p:nvPr>
            <p:ph type="title"/>
          </p:nvPr>
        </p:nvSpPr>
        <p:spPr>
          <a:xfrm>
            <a:off x="1765400" y="1742800"/>
            <a:ext cx="8661200" cy="3372400"/>
          </a:xfrm>
          <a:prstGeom prst="rect">
            <a:avLst/>
          </a:prstGeom>
        </p:spPr>
        <p:txBody>
          <a:bodyPr spcFirstLastPara="1" wrap="square" lIns="121900" tIns="121900" rIns="121900" bIns="121900" anchor="ctr" anchorCtr="0">
            <a:noAutofit/>
          </a:bodyPr>
          <a:lstStyle/>
          <a:p>
            <a:r>
              <a:rPr lang="en" dirty="0"/>
              <a:t>PHASE 4</a:t>
            </a:r>
            <a:endParaRPr dirty="0"/>
          </a:p>
        </p:txBody>
      </p:sp>
      <p:grpSp>
        <p:nvGrpSpPr>
          <p:cNvPr id="1367" name="Google Shape;1367;p76"/>
          <p:cNvGrpSpPr/>
          <p:nvPr/>
        </p:nvGrpSpPr>
        <p:grpSpPr>
          <a:xfrm>
            <a:off x="1130786" y="4708682"/>
            <a:ext cx="420431" cy="502641"/>
            <a:chOff x="4040314" y="1769061"/>
            <a:chExt cx="315323" cy="376981"/>
          </a:xfrm>
        </p:grpSpPr>
        <p:sp>
          <p:nvSpPr>
            <p:cNvPr id="1368" name="Google Shape;1368;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69" name="Google Shape;1369;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0" name="Google Shape;1370;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1" name="Google Shape;1371;p76"/>
          <p:cNvGrpSpPr/>
          <p:nvPr/>
        </p:nvGrpSpPr>
        <p:grpSpPr>
          <a:xfrm rot="10800000">
            <a:off x="9690686" y="1111182"/>
            <a:ext cx="420431" cy="502641"/>
            <a:chOff x="4040314" y="1769061"/>
            <a:chExt cx="315323" cy="376981"/>
          </a:xfrm>
        </p:grpSpPr>
        <p:sp>
          <p:nvSpPr>
            <p:cNvPr id="1372" name="Google Shape;1372;p7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1373" name="Google Shape;1373;p7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1374" name="Google Shape;1374;p7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grpSp>
        <p:nvGrpSpPr>
          <p:cNvPr id="1375" name="Google Shape;1375;p76"/>
          <p:cNvGrpSpPr/>
          <p:nvPr/>
        </p:nvGrpSpPr>
        <p:grpSpPr>
          <a:xfrm rot="-5400000">
            <a:off x="1347052" y="234815"/>
            <a:ext cx="228713" cy="963479"/>
            <a:chOff x="8668080" y="2328029"/>
            <a:chExt cx="127488" cy="537136"/>
          </a:xfrm>
        </p:grpSpPr>
        <p:sp>
          <p:nvSpPr>
            <p:cNvPr id="1376" name="Google Shape;1376;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7" name="Google Shape;1377;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8" name="Google Shape;1378;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79" name="Google Shape;1379;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0" name="Google Shape;1380;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1" name="Google Shape;1381;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2" name="Google Shape;1382;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3" name="Google Shape;1383;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4" name="Google Shape;1384;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5" name="Google Shape;1385;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6" name="Google Shape;1386;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87" name="Google Shape;1387;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388" name="Google Shape;1388;p76"/>
          <p:cNvGrpSpPr/>
          <p:nvPr/>
        </p:nvGrpSpPr>
        <p:grpSpPr>
          <a:xfrm rot="-5400000">
            <a:off x="10645858" y="5677319"/>
            <a:ext cx="221847" cy="934688"/>
            <a:chOff x="8668080" y="2328029"/>
            <a:chExt cx="127488" cy="537136"/>
          </a:xfrm>
        </p:grpSpPr>
        <p:sp>
          <p:nvSpPr>
            <p:cNvPr id="1389" name="Google Shape;1389;p7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0" name="Google Shape;1390;p7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1" name="Google Shape;1391;p7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2" name="Google Shape;1392;p7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3" name="Google Shape;1393;p7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4" name="Google Shape;1394;p7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5" name="Google Shape;1395;p7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6" name="Google Shape;1396;p7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7" name="Google Shape;1397;p7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8" name="Google Shape;1398;p7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99" name="Google Shape;1399;p7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00" name="Google Shape;1400;p7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1175018" y="663766"/>
            <a:ext cx="627333" cy="727468"/>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66" name="Google Shape;466;p58"/>
          <p:cNvGrpSpPr/>
          <p:nvPr/>
        </p:nvGrpSpPr>
        <p:grpSpPr>
          <a:xfrm>
            <a:off x="1944619" y="998049"/>
            <a:ext cx="420431" cy="50264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72" name="Google Shape;472;p58"/>
          <p:cNvGrpSpPr/>
          <p:nvPr/>
        </p:nvGrpSpPr>
        <p:grpSpPr>
          <a:xfrm rot="2395509">
            <a:off x="1390165" y="1682396"/>
            <a:ext cx="365860" cy="383851"/>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45" name="Google Shape;445;p58"/>
          <p:cNvGrpSpPr/>
          <p:nvPr/>
        </p:nvGrpSpPr>
        <p:grpSpPr>
          <a:xfrm flipH="1">
            <a:off x="8274458" y="832481"/>
            <a:ext cx="2963988" cy="317356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p:txBody>
        </p:sp>
      </p:grpSp>
      <p:sp>
        <p:nvSpPr>
          <p:cNvPr id="435" name="Google Shape;435;p58"/>
          <p:cNvSpPr txBox="1">
            <a:spLocks noGrp="1"/>
          </p:cNvSpPr>
          <p:nvPr>
            <p:ph type="ctrTitle"/>
          </p:nvPr>
        </p:nvSpPr>
        <p:spPr>
          <a:xfrm>
            <a:off x="966467" y="567593"/>
            <a:ext cx="10711719" cy="2396400"/>
          </a:xfrm>
          <a:prstGeom prst="rect">
            <a:avLst/>
          </a:prstGeom>
        </p:spPr>
        <p:txBody>
          <a:bodyPr spcFirstLastPara="1" wrap="square" lIns="121900" tIns="121900" rIns="121900" bIns="121900" anchor="ctr" anchorCtr="0">
            <a:noAutofit/>
          </a:bodyPr>
          <a:lstStyle/>
          <a:p>
            <a:pPr algn="ctr"/>
            <a:r>
              <a:rPr lang="en-GB" sz="5867" dirty="0"/>
              <a:t>Autonomous Smart Parking System </a:t>
            </a:r>
            <a:br>
              <a:rPr lang="en-GB" sz="5867" dirty="0"/>
            </a:br>
            <a:r>
              <a:rPr lang="en-GB" sz="5867" dirty="0"/>
              <a:t>(ASPS)</a:t>
            </a:r>
          </a:p>
        </p:txBody>
      </p:sp>
      <p:sp>
        <p:nvSpPr>
          <p:cNvPr id="436" name="Google Shape;436;p58"/>
          <p:cNvSpPr txBox="1">
            <a:spLocks noGrp="1"/>
          </p:cNvSpPr>
          <p:nvPr>
            <p:ph type="subTitle" idx="1"/>
          </p:nvPr>
        </p:nvSpPr>
        <p:spPr>
          <a:xfrm>
            <a:off x="926768" y="5324397"/>
            <a:ext cx="7784400" cy="524800"/>
          </a:xfrm>
          <a:prstGeom prst="rect">
            <a:avLst/>
          </a:prstGeom>
        </p:spPr>
        <p:txBody>
          <a:bodyPr spcFirstLastPara="1" wrap="square" lIns="121900" tIns="121900" rIns="121900" bIns="121900" anchor="ctr" anchorCtr="0">
            <a:noAutofit/>
          </a:bodyPr>
          <a:lstStyle/>
          <a:p>
            <a:pPr marL="0" indent="0"/>
            <a:r>
              <a:rPr lang="en" sz="1867" dirty="0"/>
              <a:t>By:</a:t>
            </a:r>
          </a:p>
        </p:txBody>
      </p:sp>
      <p:cxnSp>
        <p:nvCxnSpPr>
          <p:cNvPr id="437" name="Google Shape;437;p58"/>
          <p:cNvCxnSpPr/>
          <p:nvPr/>
        </p:nvCxnSpPr>
        <p:spPr>
          <a:xfrm>
            <a:off x="966467" y="5297433"/>
            <a:ext cx="7308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9304620" y="761300"/>
            <a:ext cx="1933816" cy="192988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4" name="Google Shape;454;p58"/>
          <p:cNvGrpSpPr/>
          <p:nvPr/>
        </p:nvGrpSpPr>
        <p:grpSpPr>
          <a:xfrm>
            <a:off x="8965709" y="4006049"/>
            <a:ext cx="414132" cy="392939"/>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57" name="Google Shape;457;p58"/>
          <p:cNvGrpSpPr/>
          <p:nvPr/>
        </p:nvGrpSpPr>
        <p:grpSpPr>
          <a:xfrm>
            <a:off x="10674183" y="3373195"/>
            <a:ext cx="365852" cy="383843"/>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60" name="Google Shape;460;p58"/>
          <p:cNvSpPr/>
          <p:nvPr/>
        </p:nvSpPr>
        <p:spPr>
          <a:xfrm>
            <a:off x="7877991" y="2185679"/>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58"/>
          <p:cNvSpPr/>
          <p:nvPr/>
        </p:nvSpPr>
        <p:spPr>
          <a:xfrm>
            <a:off x="8168651" y="2477414"/>
            <a:ext cx="104588" cy="104588"/>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58"/>
          <p:cNvSpPr/>
          <p:nvPr/>
        </p:nvSpPr>
        <p:spPr>
          <a:xfrm>
            <a:off x="10283057" y="5414517"/>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58"/>
          <p:cNvSpPr/>
          <p:nvPr/>
        </p:nvSpPr>
        <p:spPr>
          <a:xfrm>
            <a:off x="10674171" y="5586797"/>
            <a:ext cx="502659" cy="502659"/>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3028735"/>
            <a:ext cx="12192000" cy="239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defTabSz="1219170"/>
            <a:r>
              <a:rPr lang="en-GB" sz="4800" kern="0" dirty="0">
                <a:solidFill>
                  <a:srgbClr val="FFFFFF"/>
                </a:solidFill>
              </a:rPr>
              <a:t>IBM Naan </a:t>
            </a:r>
            <a:r>
              <a:rPr lang="en-GB" sz="4800" kern="0" dirty="0" err="1">
                <a:solidFill>
                  <a:srgbClr val="FFFFFF"/>
                </a:solidFill>
              </a:rPr>
              <a:t>Mudhalvan</a:t>
            </a:r>
            <a:r>
              <a:rPr lang="en-GB" sz="4800" kern="0" dirty="0">
                <a:solidFill>
                  <a:srgbClr val="FFFFFF"/>
                </a:solidFill>
              </a:rPr>
              <a:t>-Group 2</a:t>
            </a:r>
          </a:p>
          <a:p>
            <a:pPr algn="ctr" defTabSz="1219170"/>
            <a:r>
              <a:rPr lang="en-GB" sz="4800" kern="0" dirty="0">
                <a:solidFill>
                  <a:srgbClr val="FFFFFF"/>
                </a:solidFill>
              </a:rPr>
              <a:t>Internet Of Things(IOT)</a:t>
            </a:r>
          </a:p>
          <a:p>
            <a:pPr algn="ctr" defTabSz="1219170"/>
            <a:r>
              <a:rPr lang="en-GB" sz="4800" kern="0" dirty="0">
                <a:solidFill>
                  <a:srgbClr val="FFFFFF"/>
                </a:solidFill>
              </a:rPr>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409608" y="5529511"/>
          <a:ext cx="9155984" cy="1405904"/>
        </p:xfrm>
        <a:graphic>
          <a:graphicData uri="http://schemas.openxmlformats.org/drawingml/2006/table">
            <a:tbl>
              <a:tblPr firstRow="1" bandRow="1"/>
              <a:tblGrid>
                <a:gridCol w="2026628">
                  <a:extLst>
                    <a:ext uri="{9D8B030D-6E8A-4147-A177-3AD203B41FA5}">
                      <a16:colId xmlns:a16="http://schemas.microsoft.com/office/drawing/2014/main" val="2494594888"/>
                    </a:ext>
                  </a:extLst>
                </a:gridCol>
                <a:gridCol w="2150536">
                  <a:extLst>
                    <a:ext uri="{9D8B030D-6E8A-4147-A177-3AD203B41FA5}">
                      <a16:colId xmlns:a16="http://schemas.microsoft.com/office/drawing/2014/main" val="3380798032"/>
                    </a:ext>
                  </a:extLst>
                </a:gridCol>
                <a:gridCol w="4978820">
                  <a:extLst>
                    <a:ext uri="{9D8B030D-6E8A-4147-A177-3AD203B41FA5}">
                      <a16:colId xmlns:a16="http://schemas.microsoft.com/office/drawing/2014/main" val="3193768342"/>
                    </a:ext>
                  </a:extLst>
                </a:gridCol>
              </a:tblGrid>
              <a:tr h="351476">
                <a:tc>
                  <a:txBody>
                    <a:bodyPr/>
                    <a:lstStyle/>
                    <a:p>
                      <a:r>
                        <a:rPr lang="en-GB" sz="1500" dirty="0">
                          <a:solidFill>
                            <a:srgbClr val="FFFFFF"/>
                          </a:solidFill>
                          <a:latin typeface="Lato" panose="020F0502020204030203" pitchFamily="34" charset="0"/>
                        </a:rPr>
                        <a:t>Naveen Moses D</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au511321106017</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a:solidFill>
                            <a:srgbClr val="FFFFFF"/>
                          </a:solidFill>
                          <a:latin typeface="Lato" panose="020F0502020204030203" pitchFamily="34" charset="0"/>
                        </a:rPr>
                        <a:t>naveenmosesdinesh@gmail.com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351476">
                <a:tc>
                  <a:txBody>
                    <a:bodyPr/>
                    <a:lstStyle/>
                    <a:p>
                      <a:r>
                        <a:rPr lang="en-GB" sz="1500" dirty="0">
                          <a:solidFill>
                            <a:srgbClr val="FFFFFF"/>
                          </a:solidFill>
                          <a:latin typeface="Lato" panose="020F0502020204030203" pitchFamily="34" charset="0"/>
                        </a:rPr>
                        <a:t>Karthick V</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au511321106014</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karthicksparrow201@gmail.com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351476">
                <a:tc>
                  <a:txBody>
                    <a:bodyPr/>
                    <a:lstStyle/>
                    <a:p>
                      <a:r>
                        <a:rPr lang="en-GB" sz="1500" dirty="0" err="1">
                          <a:solidFill>
                            <a:srgbClr val="FFFFFF"/>
                          </a:solidFill>
                          <a:latin typeface="Lato" panose="020F0502020204030203" pitchFamily="34" charset="0"/>
                        </a:rPr>
                        <a:t>T.N.Uthrakumar</a:t>
                      </a:r>
                      <a:endParaRPr lang="en-GB" sz="1500" dirty="0">
                        <a:solidFill>
                          <a:srgbClr val="FFFFFF"/>
                        </a:solidFill>
                        <a:latin typeface="Lato" panose="020F0502020204030203" pitchFamily="34" charset="0"/>
                      </a:endParaRP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autle-02ece</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uthrakumar608@gmail.com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351476">
                <a:tc>
                  <a:txBody>
                    <a:bodyPr/>
                    <a:lstStyle/>
                    <a:p>
                      <a:r>
                        <a:rPr lang="en-GB" sz="1500" dirty="0">
                          <a:solidFill>
                            <a:srgbClr val="FFFFFF"/>
                          </a:solidFill>
                          <a:latin typeface="Lato" panose="020F0502020204030203" pitchFamily="34" charset="0"/>
                        </a:rPr>
                        <a:t>Sanjay Kumar S</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au511321106020</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500" dirty="0">
                          <a:solidFill>
                            <a:srgbClr val="FFFFFF"/>
                          </a:solidFill>
                          <a:latin typeface="Lato" panose="020F0502020204030203" pitchFamily="34" charset="0"/>
                        </a:rPr>
                        <a:t>sanjaysivakumar0910@gmail.com</a:t>
                      </a:r>
                    </a:p>
                  </a:txBody>
                  <a:tcPr marL="121920" marR="121920" marT="60960" marB="6096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960000" y="576459"/>
            <a:ext cx="10272000" cy="643600"/>
          </a:xfrm>
          <a:prstGeom prst="rect">
            <a:avLst/>
          </a:prstGeom>
        </p:spPr>
        <p:txBody>
          <a:bodyPr spcFirstLastPara="1" wrap="square" lIns="121900" tIns="121900" rIns="121900" bIns="121900" anchor="ctr" anchorCtr="0">
            <a:noAutofit/>
          </a:bodyPr>
          <a:lstStyle/>
          <a:p>
            <a:pPr algn="ctr"/>
            <a:r>
              <a:rPr lang="en" sz="9600" dirty="0"/>
              <a:t>CONTENTS</a:t>
            </a:r>
            <a:endParaRPr sz="9600" dirty="0"/>
          </a:p>
        </p:txBody>
      </p:sp>
      <p:cxnSp>
        <p:nvCxnSpPr>
          <p:cNvPr id="481" name="Google Shape;481;p59"/>
          <p:cNvCxnSpPr/>
          <p:nvPr/>
        </p:nvCxnSpPr>
        <p:spPr>
          <a:xfrm>
            <a:off x="-13233" y="6156300"/>
            <a:ext cx="94928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0429042" y="5507369"/>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59"/>
          <p:cNvSpPr txBox="1">
            <a:spLocks noGrp="1"/>
          </p:cNvSpPr>
          <p:nvPr>
            <p:ph type="body" idx="1"/>
          </p:nvPr>
        </p:nvSpPr>
        <p:spPr>
          <a:xfrm>
            <a:off x="1820" y="1254665"/>
            <a:ext cx="12232585" cy="465680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Ø"/>
            </a:pPr>
            <a:r>
              <a:rPr lang="en-GB" sz="3200" dirty="0"/>
              <a:t>SLOT ALLOCATION AND BOOKING</a:t>
            </a:r>
          </a:p>
          <a:p>
            <a:pPr marL="1790655" indent="-480472"/>
            <a:r>
              <a:rPr lang="en-GB" sz="2400" dirty="0"/>
              <a:t>Flow chart</a:t>
            </a:r>
          </a:p>
          <a:p>
            <a:pPr marL="1790655" indent="-480472"/>
            <a:r>
              <a:rPr lang="en-GB" sz="2400" dirty="0"/>
              <a:t>Components &amp; Circuit Diagram</a:t>
            </a:r>
          </a:p>
          <a:p>
            <a:pPr marL="1790655" indent="-480472"/>
            <a:r>
              <a:rPr lang="en-GB" sz="2400" dirty="0"/>
              <a:t>Coding</a:t>
            </a:r>
          </a:p>
          <a:p>
            <a:pPr marL="228594" indent="-228594">
              <a:buFont typeface="Wingdings" panose="05000000000000000000" pitchFamily="2" charset="2"/>
              <a:buChar char="Ø"/>
            </a:pPr>
            <a:r>
              <a:rPr lang="en-GB" sz="3200" dirty="0"/>
              <a:t>AUTOMATIC PARKING</a:t>
            </a:r>
          </a:p>
          <a:p>
            <a:pPr marL="1790655" indent="-480472"/>
            <a:r>
              <a:rPr lang="en-GB" sz="2400" dirty="0"/>
              <a:t>Flow chart</a:t>
            </a:r>
          </a:p>
          <a:p>
            <a:pPr marL="1790655" indent="-480472"/>
            <a:r>
              <a:rPr lang="en-GB" sz="2400" dirty="0"/>
              <a:t>Components &amp; Circuit Diagram</a:t>
            </a:r>
          </a:p>
          <a:p>
            <a:pPr marL="1790655" indent="-480472"/>
            <a:r>
              <a:rPr lang="en-GB" sz="2400" dirty="0"/>
              <a:t>Coding</a:t>
            </a:r>
          </a:p>
          <a:p>
            <a:pPr marL="228594" indent="-228594">
              <a:buFont typeface="Wingdings" panose="05000000000000000000" pitchFamily="2" charset="2"/>
              <a:buChar char="Ø"/>
            </a:pPr>
            <a:r>
              <a:rPr lang="en-GB" sz="3200" dirty="0"/>
              <a:t>BLINK</a:t>
            </a:r>
          </a:p>
          <a:p>
            <a:pPr marL="1790655" indent="-480472"/>
            <a:r>
              <a:rPr lang="en-GB" sz="2400" dirty="0"/>
              <a:t>Introduction</a:t>
            </a:r>
          </a:p>
          <a:p>
            <a:pPr marL="1790655" indent="-480472"/>
            <a:r>
              <a:rPr lang="en-GB" sz="2400" dirty="0"/>
              <a:t>Flow chart</a:t>
            </a:r>
          </a:p>
          <a:p>
            <a:pPr marL="1790655" indent="-480472"/>
            <a:r>
              <a:rPr lang="en-GB" sz="2400" dirty="0"/>
              <a:t>Work Flow</a:t>
            </a:r>
          </a:p>
          <a:p>
            <a:pPr marL="1310183" indent="0">
              <a:buNone/>
            </a:pPr>
            <a:endParaRPr lang="en-GB" sz="2400" dirty="0"/>
          </a:p>
          <a:p>
            <a:pPr marL="1310183" indent="0" defTabSz="1219170">
              <a:buClr>
                <a:srgbClr val="FFFFFF"/>
              </a:buClr>
              <a:buNone/>
              <a:defRPr/>
            </a:pPr>
            <a:endParaRPr lang="en-GB" sz="2400" dirty="0">
              <a:solidFill>
                <a:srgbClr val="FFFFFF"/>
              </a:solidFill>
            </a:endParaRPr>
          </a:p>
          <a:p>
            <a:pPr marL="228594" indent="-228594">
              <a:buFont typeface="Wingdings" panose="05000000000000000000" pitchFamily="2" charset="2"/>
              <a:buChar char="Ø"/>
            </a:pPr>
            <a:endParaRPr lang="en-GB" sz="3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a:t>01</a:t>
            </a:r>
            <a:endParaRPr/>
          </a:p>
        </p:txBody>
      </p:sp>
      <p:cxnSp>
        <p:nvCxnSpPr>
          <p:cNvPr id="652" name="Google Shape;652;p64"/>
          <p:cNvCxnSpPr/>
          <p:nvPr/>
        </p:nvCxnSpPr>
        <p:spPr>
          <a:xfrm>
            <a:off x="966467" y="454950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59999" y="2715967"/>
            <a:ext cx="7878108" cy="1634800"/>
          </a:xfrm>
          <a:prstGeom prst="rect">
            <a:avLst/>
          </a:prstGeom>
        </p:spPr>
        <p:txBody>
          <a:bodyPr spcFirstLastPara="1" wrap="square" lIns="121900" tIns="121900" rIns="121900" bIns="121900" anchor="ctr" anchorCtr="0">
            <a:noAutofit/>
          </a:bodyPr>
          <a:lstStyle/>
          <a:p>
            <a:r>
              <a:rPr lang="en-GB" dirty="0"/>
              <a:t>SLOT ALLOCATION AND BOOKING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9518501" y="2649918"/>
            <a:ext cx="2736024" cy="2590821"/>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09" name="Google Shape;709;p65"/>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GB" dirty="0"/>
              <a:t>Project Definition</a:t>
            </a:r>
          </a:p>
        </p:txBody>
      </p:sp>
      <p:sp>
        <p:nvSpPr>
          <p:cNvPr id="710" name="Google Shape;710;p65"/>
          <p:cNvSpPr txBox="1">
            <a:spLocks noGrp="1"/>
          </p:cNvSpPr>
          <p:nvPr>
            <p:ph type="body" idx="1"/>
          </p:nvPr>
        </p:nvSpPr>
        <p:spPr>
          <a:xfrm>
            <a:off x="799505" y="1609967"/>
            <a:ext cx="9949976" cy="3567200"/>
          </a:xfrm>
          <a:prstGeom prst="rect">
            <a:avLst/>
          </a:prstGeom>
        </p:spPr>
        <p:txBody>
          <a:bodyPr spcFirstLastPara="1" wrap="square" lIns="121900" tIns="121900" rIns="121900" bIns="121900" anchor="t" anchorCtr="0">
            <a:noAutofit/>
          </a:bodyPr>
          <a:lstStyle/>
          <a:p>
            <a:pPr marL="380990" indent="-380990">
              <a:buClr>
                <a:schemeClr val="tx2"/>
              </a:buClr>
              <a:buSzPct val="129000"/>
              <a:buFont typeface="Wingdings" panose="05000000000000000000" pitchFamily="2" charset="2"/>
              <a:buChar char="Ø"/>
            </a:pPr>
            <a:r>
              <a:rPr lang="en-GB" sz="2400" dirty="0">
                <a:latin typeface="Lato"/>
                <a:ea typeface="Lato"/>
                <a:cs typeface="Lato"/>
                <a:sym typeface="Lato"/>
              </a:rPr>
              <a:t>The Autonomous Smart Parking System (ASPS) presented in this project represents a groundbreaking advancement in urban transportation management by seamlessly integrating IoT technologies such as GPS, RADAR, and ground sensors through ESP32 devices. This innovative system eliminates the need for human intervention, making parking more efficient, convenient, and environmentally friendly.</a:t>
            </a:r>
          </a:p>
          <a:p>
            <a:pPr marL="380990" indent="-380990">
              <a:buClr>
                <a:schemeClr val="tx2"/>
              </a:buClr>
              <a:buSzPct val="129000"/>
              <a:buFont typeface="Wingdings" panose="05000000000000000000" pitchFamily="2" charset="2"/>
              <a:buChar char="Ø"/>
            </a:pPr>
            <a:r>
              <a:rPr lang="en-GB" sz="2400" dirty="0">
                <a:latin typeface="Lato"/>
                <a:ea typeface="Lato"/>
                <a:cs typeface="Lato"/>
                <a:sym typeface="Lato"/>
              </a:rPr>
              <a:t>The ASPS leverages real-time data from a combination of GPS, RADAR, and ground sensors to accurately detect and manage available parking spaces in urban areas. The ESP32 microcontrollers serve as the central nodes for data processing and communication within the system, ensuring smooth coordination and responsiveness.</a:t>
            </a:r>
          </a:p>
        </p:txBody>
      </p:sp>
      <p:grpSp>
        <p:nvGrpSpPr>
          <p:cNvPr id="728" name="Google Shape;728;p65"/>
          <p:cNvGrpSpPr/>
          <p:nvPr/>
        </p:nvGrpSpPr>
        <p:grpSpPr>
          <a:xfrm rot="5400000">
            <a:off x="10653742" y="5677319"/>
            <a:ext cx="221847" cy="934688"/>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741" name="Google Shape;741;p65"/>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10662633" y="2424863"/>
            <a:ext cx="264311" cy="225071"/>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46" name="Google Shape;746;p65"/>
          <p:cNvGrpSpPr/>
          <p:nvPr/>
        </p:nvGrpSpPr>
        <p:grpSpPr>
          <a:xfrm>
            <a:off x="11754957" y="3058665"/>
            <a:ext cx="267935" cy="216736"/>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50" name="Google Shape;750;p65"/>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751" name="Google Shape;751;p65"/>
          <p:cNvGrpSpPr/>
          <p:nvPr/>
        </p:nvGrpSpPr>
        <p:grpSpPr>
          <a:xfrm>
            <a:off x="117442" y="4390416"/>
            <a:ext cx="414132" cy="392939"/>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36271" y="15665"/>
            <a:ext cx="10272000" cy="643600"/>
          </a:xfrm>
          <a:prstGeom prst="rect">
            <a:avLst/>
          </a:prstGeom>
        </p:spPr>
        <p:txBody>
          <a:bodyPr spcFirstLastPara="1" wrap="square" lIns="121900" tIns="121900" rIns="121900" bIns="121900" anchor="ctr" anchorCtr="0">
            <a:noAutofit/>
          </a:bodyPr>
          <a:lstStyle/>
          <a:p>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11097482" y="878103"/>
            <a:ext cx="627321" cy="727455"/>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7" name="Google Shape;2378;p99"/>
          <p:cNvGrpSpPr/>
          <p:nvPr/>
        </p:nvGrpSpPr>
        <p:grpSpPr>
          <a:xfrm rot="-6823786" flipH="1">
            <a:off x="11523805" y="1657017"/>
            <a:ext cx="420407" cy="502612"/>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grpSp>
        <p:nvGrpSpPr>
          <p:cNvPr id="8" name="Google Shape;2382;p99"/>
          <p:cNvGrpSpPr/>
          <p:nvPr/>
        </p:nvGrpSpPr>
        <p:grpSpPr>
          <a:xfrm rot="5400000" flipH="1">
            <a:off x="1386926" y="5548565"/>
            <a:ext cx="228713" cy="96347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395" name="Google Shape;2395;p99"/>
          <p:cNvSpPr/>
          <p:nvPr/>
        </p:nvSpPr>
        <p:spPr>
          <a:xfrm>
            <a:off x="288637" y="1899675"/>
            <a:ext cx="429667" cy="42966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2396" name="Google Shape;2396;p99"/>
          <p:cNvSpPr/>
          <p:nvPr/>
        </p:nvSpPr>
        <p:spPr>
          <a:xfrm>
            <a:off x="555101" y="2426569"/>
            <a:ext cx="278507" cy="2785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pic>
        <p:nvPicPr>
          <p:cNvPr id="5" name="Picture 4">
            <a:extLst>
              <a:ext uri="{FF2B5EF4-FFF2-40B4-BE49-F238E27FC236}">
                <a16:creationId xmlns:a16="http://schemas.microsoft.com/office/drawing/2014/main"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2336822" y="659265"/>
            <a:ext cx="7068589" cy="6198735"/>
          </a:xfrm>
          <a:prstGeom prst="rect">
            <a:avLst/>
          </a:prstGeom>
        </p:spPr>
      </p:pic>
    </p:spTree>
    <p:extLst>
      <p:ext uri="{BB962C8B-B14F-4D97-AF65-F5344CB8AC3E}">
        <p14:creationId xmlns:p14="http://schemas.microsoft.com/office/powerpoint/2010/main" val="3685422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867" dirty="0">
              <a:ln>
                <a:solidFill>
                  <a:srgbClr val="0000FF"/>
                </a:solidFill>
              </a:ln>
              <a:solidFill>
                <a:srgbClr val="0000FF"/>
              </a:solidFill>
            </a:endParaRPr>
          </a:p>
        </p:txBody>
      </p:sp>
      <p:cxnSp>
        <p:nvCxnSpPr>
          <p:cNvPr id="481" name="Google Shape;481;p59"/>
          <p:cNvCxnSpPr/>
          <p:nvPr/>
        </p:nvCxnSpPr>
        <p:spPr>
          <a:xfrm>
            <a:off x="-13233" y="1579383"/>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669121"/>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Finding Available Parking Slots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432441"/>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393135"/>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35555"/>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Selecting a Parking Slot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29887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169256"/>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5169256"/>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Booking a Slot</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932576"/>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02957"/>
            <a:ext cx="12205233"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201565"/>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677090" y="964885"/>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867" dirty="0">
              <a:ln>
                <a:solidFill>
                  <a:srgbClr val="0000FF"/>
                </a:solidFill>
              </a:ln>
              <a:solidFill>
                <a:srgbClr val="0000FF"/>
              </a:solidFill>
            </a:endParaRPr>
          </a:p>
        </p:txBody>
      </p:sp>
      <p:cxnSp>
        <p:nvCxnSpPr>
          <p:cNvPr id="481" name="Google Shape;481;p59"/>
          <p:cNvCxnSpPr/>
          <p:nvPr/>
        </p:nvCxnSpPr>
        <p:spPr>
          <a:xfrm>
            <a:off x="-13233" y="1790111"/>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1879849"/>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Confirmation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84615" y="2643169"/>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60386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550607"/>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Entry and Exit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012887"/>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380990" indent="-380990" algn="just" defTabSz="1219170">
              <a:lnSpc>
                <a:spcPct val="107000"/>
              </a:lnSpc>
              <a:buClr>
                <a:srgbClr val="FFFFFF"/>
              </a:buClr>
              <a:buFont typeface="Wingdings" panose="05000000000000000000" pitchFamily="2" charset="2"/>
              <a:buChar char="Ø"/>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5274620"/>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13233" y="539238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Extensions and Cancellations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677089" y="5799265"/>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380990" indent="-380990" algn="just" defTabSz="1219170">
              <a:lnSpc>
                <a:spcPct val="107000"/>
              </a:lnSpc>
              <a:buClr>
                <a:srgbClr val="FFFFFF"/>
              </a:buClr>
              <a:buFont typeface="Wingdings" panose="05000000000000000000" pitchFamily="2" charset="2"/>
              <a:buChar char="Ø"/>
            </a:pPr>
            <a:r>
              <a:rPr lang="en-GB" sz="1867"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380990" indent="-380990" algn="just" defTabSz="1219170">
              <a:lnSpc>
                <a:spcPct val="107000"/>
              </a:lnSpc>
              <a:buClr>
                <a:srgbClr val="FFFFFF"/>
              </a:buClr>
              <a:buFont typeface="Wingdings" panose="05000000000000000000" pitchFamily="2" charset="2"/>
              <a:buChar char="Ø"/>
            </a:pPr>
            <a:r>
              <a:rPr lang="en-GB" sz="1867"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818009"/>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72603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3233" y="562812"/>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537837" y="1208951"/>
            <a:ext cx="12245240"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1867"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600" dirty="0">
              <a:ln>
                <a:solidFill>
                  <a:srgbClr val="0000FF"/>
                </a:solidFill>
              </a:ln>
              <a:solidFill>
                <a:srgbClr val="0000FF"/>
              </a:solidFill>
            </a:endParaRPr>
          </a:p>
        </p:txBody>
      </p:sp>
      <p:cxnSp>
        <p:nvCxnSpPr>
          <p:cNvPr id="481" name="Google Shape;481;p59"/>
          <p:cNvCxnSpPr/>
          <p:nvPr/>
        </p:nvCxnSpPr>
        <p:spPr>
          <a:xfrm>
            <a:off x="-13233" y="1940629"/>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3233" y="2030368"/>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Notifications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441067" y="2627976"/>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5707" y="3468393"/>
            <a:ext cx="12205233"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50865" y="3610813"/>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Overstay Alerts</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677090" y="4374133"/>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867" kern="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50865" y="4898319"/>
            <a:ext cx="12205233"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47330" y="4898319"/>
            <a:ext cx="10432431"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Reporting and Analytics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775285" y="5661639"/>
            <a:ext cx="11363513"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47330" y="653202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656589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265713" y="3000338"/>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9"/>
          <p:cNvSpPr txBox="1">
            <a:spLocks noGrp="1"/>
          </p:cNvSpPr>
          <p:nvPr>
            <p:ph type="title"/>
          </p:nvPr>
        </p:nvSpPr>
        <p:spPr>
          <a:xfrm>
            <a:off x="1" y="1910583"/>
            <a:ext cx="10432431" cy="643600"/>
          </a:xfrm>
          <a:prstGeom prst="rect">
            <a:avLst/>
          </a:prstGeom>
        </p:spPr>
        <p:txBody>
          <a:bodyPr spcFirstLastPara="1" wrap="square" lIns="121900" tIns="121900" rIns="121900" bIns="121900"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690323" y="2673903"/>
            <a:ext cx="11713301" cy="703899"/>
          </a:xfrm>
          <a:prstGeom prst="rect">
            <a:avLst/>
          </a:prstGeom>
        </p:spPr>
        <p:txBody>
          <a:bodyPr spcFirstLastPara="1" wrap="square" lIns="121900" tIns="121900" rIns="121900" bIns="121900" anchor="t" anchorCtr="0">
            <a:noAutofit/>
          </a:bodyPr>
          <a:lstStyle/>
          <a:p>
            <a:pPr marL="0" indent="0" algn="just">
              <a:lnSpc>
                <a:spcPct val="107000"/>
              </a:lnSpc>
              <a:buNone/>
            </a:pPr>
            <a:r>
              <a:rPr lang="en-GB" sz="2133"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867" dirty="0">
              <a:ln>
                <a:solidFill>
                  <a:srgbClr val="0000FF"/>
                </a:solidFill>
              </a:ln>
              <a:solidFill>
                <a:srgbClr val="0000FF"/>
              </a:solidFill>
            </a:endParaRPr>
          </a:p>
        </p:txBody>
      </p:sp>
      <p:cxnSp>
        <p:nvCxnSpPr>
          <p:cNvPr id="481" name="Google Shape;481;p59"/>
          <p:cNvCxnSpPr>
            <a:cxnSpLocks/>
          </p:cNvCxnSpPr>
          <p:nvPr/>
        </p:nvCxnSpPr>
        <p:spPr>
          <a:xfrm>
            <a:off x="1" y="3499128"/>
            <a:ext cx="12205233"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11341709" y="6082420"/>
            <a:ext cx="308063" cy="1297864"/>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5" name="Google Shape;495;p59"/>
          <p:cNvSpPr/>
          <p:nvPr/>
        </p:nvSpPr>
        <p:spPr>
          <a:xfrm>
            <a:off x="398587" y="3467043"/>
            <a:ext cx="278503" cy="278592"/>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96" name="Google Shape;496;p59"/>
          <p:cNvGrpSpPr/>
          <p:nvPr/>
        </p:nvGrpSpPr>
        <p:grpSpPr>
          <a:xfrm>
            <a:off x="11626419" y="1033982"/>
            <a:ext cx="420431" cy="50264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00" name="Google Shape;500;p59"/>
          <p:cNvSpPr/>
          <p:nvPr/>
        </p:nvSpPr>
        <p:spPr>
          <a:xfrm>
            <a:off x="11473050" y="44702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1" name="Google Shape;501;p59"/>
          <p:cNvSpPr/>
          <p:nvPr/>
        </p:nvSpPr>
        <p:spPr>
          <a:xfrm>
            <a:off x="11543079" y="45329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1" y="3588867"/>
            <a:ext cx="10439956"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defTabSz="1219170">
              <a:buClr>
                <a:srgbClr val="FFFFFF"/>
              </a:buClr>
            </a:pPr>
            <a:r>
              <a:rPr lang="en-GB" sz="4267" kern="0" dirty="0">
                <a:solidFill>
                  <a:srgbClr val="0000FF"/>
                </a:solidFill>
              </a:rPr>
              <a:t>Security</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697848" y="4352187"/>
            <a:ext cx="11713301" cy="703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defTabSz="1219170">
              <a:lnSpc>
                <a:spcPct val="107000"/>
              </a:lnSpc>
              <a:buClr>
                <a:srgbClr val="FFFFFF"/>
              </a:buClr>
              <a:buNone/>
            </a:pPr>
            <a:r>
              <a:rPr lang="en-GB" sz="2133" kern="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7526" y="5312880"/>
            <a:ext cx="12205233"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63975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579411" y="1700808"/>
            <a:ext cx="3074000" cy="703600"/>
          </a:xfrm>
          <a:prstGeom prst="rect">
            <a:avLst/>
          </a:prstGeom>
        </p:spPr>
        <p:txBody>
          <a:bodyPr spcFirstLastPara="1" wrap="square" lIns="121900" tIns="121900" rIns="121900" bIns="121900" anchor="ctr" anchorCtr="0">
            <a:noAutofit/>
          </a:bodyPr>
          <a:lstStyle/>
          <a:p>
            <a:pPr lvl="0"/>
            <a:r>
              <a:rPr lang="en-IN" sz="2133" dirty="0">
                <a:solidFill>
                  <a:srgbClr val="0000FF"/>
                </a:solidFill>
              </a:rPr>
              <a:t>ESP 32</a:t>
            </a:r>
          </a:p>
        </p:txBody>
      </p:sp>
      <p:sp>
        <p:nvSpPr>
          <p:cNvPr id="1251" name="Google Shape;1251;p74"/>
          <p:cNvSpPr txBox="1">
            <a:spLocks noGrp="1"/>
          </p:cNvSpPr>
          <p:nvPr>
            <p:ph type="title" idx="2"/>
          </p:nvPr>
        </p:nvSpPr>
        <p:spPr>
          <a:xfrm>
            <a:off x="7102795" y="1616524"/>
            <a:ext cx="3074000" cy="703600"/>
          </a:xfrm>
          <a:prstGeom prst="rect">
            <a:avLst/>
          </a:prstGeom>
        </p:spPr>
        <p:txBody>
          <a:bodyPr spcFirstLastPara="1" wrap="square" lIns="121900" tIns="121900" rIns="121900" bIns="121900" anchor="ctr" anchorCtr="0">
            <a:noAutofit/>
          </a:bodyPr>
          <a:lstStyle/>
          <a:p>
            <a:pPr lvl="0"/>
            <a:r>
              <a:rPr lang="en-IN" sz="2400" dirty="0">
                <a:solidFill>
                  <a:srgbClr val="0000FF"/>
                </a:solidFill>
              </a:rPr>
              <a:t>ULTRASONIC SENSOR</a:t>
            </a:r>
          </a:p>
        </p:txBody>
      </p:sp>
      <p:sp>
        <p:nvSpPr>
          <p:cNvPr id="1253" name="Google Shape;1253;p74"/>
          <p:cNvSpPr txBox="1">
            <a:spLocks noGrp="1"/>
          </p:cNvSpPr>
          <p:nvPr>
            <p:ph type="title" idx="4"/>
          </p:nvPr>
        </p:nvSpPr>
        <p:spPr>
          <a:xfrm>
            <a:off x="1226916" y="4165560"/>
            <a:ext cx="3664936" cy="703600"/>
          </a:xfrm>
          <a:prstGeom prst="rect">
            <a:avLst/>
          </a:prstGeom>
        </p:spPr>
        <p:txBody>
          <a:bodyPr spcFirstLastPara="1" wrap="square" lIns="121900" tIns="121900" rIns="121900" bIns="121900" anchor="ctr" anchorCtr="0">
            <a:noAutofit/>
          </a:bodyPr>
          <a:lstStyle/>
          <a:p>
            <a:pPr lvl="0"/>
            <a:r>
              <a:rPr lang="en-IN" sz="2667" dirty="0">
                <a:solidFill>
                  <a:srgbClr val="0000FF"/>
                </a:solidFill>
              </a:rPr>
              <a:t>16 x 2 LCD display</a:t>
            </a:r>
            <a:endParaRPr sz="2667" dirty="0">
              <a:solidFill>
                <a:srgbClr val="0000FF"/>
              </a:solidFill>
            </a:endParaRPr>
          </a:p>
        </p:txBody>
      </p:sp>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6884219" y="4382804"/>
            <a:ext cx="3664936" cy="703600"/>
          </a:xfrm>
          <a:prstGeom prst="rect">
            <a:avLst/>
          </a:prstGeom>
        </p:spPr>
        <p:txBody>
          <a:bodyPr spcFirstLastPara="1" wrap="square" lIns="121900" tIns="121900" rIns="121900" bIns="121900" anchor="ctr" anchorCtr="0">
            <a:noAutofit/>
          </a:bodyPr>
          <a:lstStyle/>
          <a:p>
            <a:pPr lvl="0"/>
            <a:r>
              <a:rPr lang="pt-BR" sz="2400" dirty="0">
                <a:solidFill>
                  <a:srgbClr val="0000FF"/>
                </a:solidFill>
              </a:rPr>
              <a:t>Camera Module</a:t>
            </a:r>
            <a:endParaRPr lang="en-IN" sz="2400" dirty="0">
              <a:solidFill>
                <a:srgbClr val="0000FF"/>
              </a:solidFill>
            </a:endParaRPr>
          </a:p>
        </p:txBody>
      </p:sp>
      <p:cxnSp>
        <p:nvCxnSpPr>
          <p:cNvPr id="1262" name="Google Shape;1262;p74"/>
          <p:cNvCxnSpPr/>
          <p:nvPr/>
        </p:nvCxnSpPr>
        <p:spPr>
          <a:xfrm>
            <a:off x="1718576" y="486503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7366287" y="5029457"/>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7289395" y="2320124"/>
            <a:ext cx="27008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718576" y="2320124"/>
            <a:ext cx="27008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id="{00D1C79B-CFF0-4FE2-68A9-58DECC438910}"/>
              </a:ext>
            </a:extLst>
          </p:cNvPr>
          <p:cNvPicPr>
            <a:picLocks noChangeAspect="1" noChangeArrowheads="1"/>
          </p:cNvPicPr>
          <p:nvPr/>
        </p:nvPicPr>
        <p:blipFill>
          <a:blip r:embed="rId3"/>
          <a:srcRect/>
          <a:stretch>
            <a:fillRect/>
          </a:stretch>
        </p:blipFill>
        <p:spPr bwMode="auto">
          <a:xfrm>
            <a:off x="1475208" y="2619944"/>
            <a:ext cx="3168352" cy="1401600"/>
          </a:xfrm>
          <a:prstGeom prst="rect">
            <a:avLst/>
          </a:prstGeom>
          <a:noFill/>
        </p:spPr>
      </p:pic>
      <p:pic>
        <p:nvPicPr>
          <p:cNvPr id="1026" name="Picture 2" descr="16X2 LCD Display">
            <a:extLst>
              <a:ext uri="{FF2B5EF4-FFF2-40B4-BE49-F238E27FC236}">
                <a16:creationId xmlns:a16="http://schemas.microsoft.com/office/drawing/2014/main"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879" y="4242292"/>
            <a:ext cx="3168000" cy="316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id="{5501A883-30FD-1304-A225-2D25B43F728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609" y="5279923"/>
            <a:ext cx="3168000" cy="140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7199609" y="2727825"/>
            <a:ext cx="3168000" cy="140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CCEA752C-35C6-6922-8A94-AD00FBB94F66}"/>
              </a:ext>
            </a:extLst>
          </p:cNvPr>
          <p:cNvPicPr>
            <a:picLocks noChangeAspect="1"/>
          </p:cNvPicPr>
          <p:nvPr/>
        </p:nvPicPr>
        <p:blipFill>
          <a:blip r:embed="rId3"/>
          <a:stretch>
            <a:fillRect/>
          </a:stretch>
        </p:blipFill>
        <p:spPr>
          <a:xfrm>
            <a:off x="1163200" y="776812"/>
            <a:ext cx="10272000" cy="5950776"/>
          </a:xfrm>
          <a:prstGeom prst="rect">
            <a:avLst/>
          </a:prstGeom>
        </p:spPr>
      </p:pic>
    </p:spTree>
    <p:extLst>
      <p:ext uri="{BB962C8B-B14F-4D97-AF65-F5344CB8AC3E}">
        <p14:creationId xmlns:p14="http://schemas.microsoft.com/office/powerpoint/2010/main" val="36801737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0EE6EBB4-36A5-DCA0-AA96-59C9259029C3}"/>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1190500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AF2ABEFA-1123-C17D-F8C4-1B3F1403B78C}"/>
              </a:ext>
            </a:extLst>
          </p:cNvPr>
          <p:cNvPicPr>
            <a:picLocks noChangeAspect="1"/>
          </p:cNvPicPr>
          <p:nvPr/>
        </p:nvPicPr>
        <p:blipFill>
          <a:blip r:embed="rId3"/>
          <a:stretch>
            <a:fillRect/>
          </a:stretch>
        </p:blipFill>
        <p:spPr>
          <a:xfrm>
            <a:off x="789944" y="827532"/>
            <a:ext cx="10612112" cy="5966400"/>
          </a:xfrm>
          <a:prstGeom prst="rect">
            <a:avLst/>
          </a:prstGeom>
        </p:spPr>
      </p:pic>
    </p:spTree>
    <p:extLst>
      <p:ext uri="{BB962C8B-B14F-4D97-AF65-F5344CB8AC3E}">
        <p14:creationId xmlns:p14="http://schemas.microsoft.com/office/powerpoint/2010/main" val="2910807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DA7A9C7B-B8EE-8BE0-CF0D-51324B5904E3}"/>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119270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9320585" y="365634"/>
            <a:ext cx="2028881" cy="2180837"/>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49" name="Google Shape;649;p64"/>
          <p:cNvSpPr txBox="1">
            <a:spLocks noGrp="1"/>
          </p:cNvSpPr>
          <p:nvPr>
            <p:ph type="title"/>
          </p:nvPr>
        </p:nvSpPr>
        <p:spPr>
          <a:xfrm>
            <a:off x="960000" y="2715967"/>
            <a:ext cx="5606800" cy="1634800"/>
          </a:xfrm>
          <a:prstGeom prst="rect">
            <a:avLst/>
          </a:prstGeom>
        </p:spPr>
        <p:txBody>
          <a:bodyPr spcFirstLastPara="1" wrap="square" lIns="121900" tIns="121900" rIns="121900" bIns="121900" anchor="ctr" anchorCtr="0">
            <a:noAutofit/>
          </a:bodyPr>
          <a:lstStyle/>
          <a:p>
            <a:r>
              <a:rPr lang="en-GB" dirty="0"/>
              <a:t>Design Thinking</a:t>
            </a:r>
          </a:p>
        </p:txBody>
      </p:sp>
      <p:sp>
        <p:nvSpPr>
          <p:cNvPr id="650" name="Google Shape;650;p64"/>
          <p:cNvSpPr txBox="1">
            <a:spLocks noGrp="1"/>
          </p:cNvSpPr>
          <p:nvPr>
            <p:ph type="title" idx="2"/>
          </p:nvPr>
        </p:nvSpPr>
        <p:spPr>
          <a:xfrm>
            <a:off x="960000" y="1593567"/>
            <a:ext cx="5606800" cy="11224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651" name="Google Shape;651;p64"/>
          <p:cNvSpPr txBox="1">
            <a:spLocks noGrp="1"/>
          </p:cNvSpPr>
          <p:nvPr>
            <p:ph type="subTitle" idx="1"/>
          </p:nvPr>
        </p:nvSpPr>
        <p:spPr>
          <a:xfrm>
            <a:off x="960000" y="4739633"/>
            <a:ext cx="5813600" cy="524800"/>
          </a:xfrm>
          <a:prstGeom prst="rect">
            <a:avLst/>
          </a:prstGeom>
        </p:spPr>
        <p:txBody>
          <a:bodyPr spcFirstLastPara="1" wrap="square" lIns="121900" tIns="121900" rIns="121900" bIns="121900" anchor="ctr" anchorCtr="0">
            <a:noAutofit/>
          </a:bodyPr>
          <a:lstStyle/>
          <a:p>
            <a:pPr marL="0" indent="0"/>
            <a:r>
              <a:rPr lang="en-GB" dirty="0"/>
              <a:t>Human-</a:t>
            </a:r>
            <a:r>
              <a:rPr lang="en-GB" dirty="0" err="1"/>
              <a:t>Centered</a:t>
            </a:r>
            <a:r>
              <a:rPr lang="en-GB" dirty="0"/>
              <a:t> Design.</a:t>
            </a:r>
          </a:p>
        </p:txBody>
      </p:sp>
      <p:cxnSp>
        <p:nvCxnSpPr>
          <p:cNvPr id="652" name="Google Shape;652;p64"/>
          <p:cNvCxnSpPr/>
          <p:nvPr/>
        </p:nvCxnSpPr>
        <p:spPr>
          <a:xfrm>
            <a:off x="966467" y="454950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7577911" y="713341"/>
            <a:ext cx="3660615" cy="3650564"/>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74" name="Google Shape;674;p64"/>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5" name="Google Shape;675;p64"/>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676" name="Google Shape;676;p64"/>
          <p:cNvGrpSpPr/>
          <p:nvPr/>
        </p:nvGrpSpPr>
        <p:grpSpPr>
          <a:xfrm>
            <a:off x="11127609" y="5177285"/>
            <a:ext cx="221847" cy="934688"/>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89" name="Google Shape;689;p64"/>
          <p:cNvGrpSpPr/>
          <p:nvPr/>
        </p:nvGrpSpPr>
        <p:grpSpPr>
          <a:xfrm rot="5400000">
            <a:off x="1322875" y="245985"/>
            <a:ext cx="221847" cy="934688"/>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02" name="Google Shape;702;p64"/>
          <p:cNvGrpSpPr/>
          <p:nvPr/>
        </p:nvGrpSpPr>
        <p:grpSpPr>
          <a:xfrm>
            <a:off x="8012517" y="5561295"/>
            <a:ext cx="365852" cy="383843"/>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5962343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9C912ED8-4316-D043-37C1-1CA288F3FDF4}"/>
              </a:ext>
            </a:extLst>
          </p:cNvPr>
          <p:cNvPicPr>
            <a:picLocks noChangeAspect="1"/>
          </p:cNvPicPr>
          <p:nvPr/>
        </p:nvPicPr>
        <p:blipFill>
          <a:blip r:embed="rId3"/>
          <a:stretch>
            <a:fillRect/>
          </a:stretch>
        </p:blipFill>
        <p:spPr>
          <a:xfrm>
            <a:off x="993144" y="815323"/>
            <a:ext cx="10612112" cy="5966400"/>
          </a:xfrm>
          <a:prstGeom prst="rect">
            <a:avLst/>
          </a:prstGeom>
        </p:spPr>
      </p:pic>
    </p:spTree>
    <p:extLst>
      <p:ext uri="{BB962C8B-B14F-4D97-AF65-F5344CB8AC3E}">
        <p14:creationId xmlns:p14="http://schemas.microsoft.com/office/powerpoint/2010/main" val="4048646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BB91E6A-6417-DB01-C7C5-D2DC5BC7801F}"/>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1452074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6EB37E5-3930-7004-06ED-6827D923154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22735167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1DE0E9FC-8813-16E8-04D4-F8512AD84587}"/>
              </a:ext>
            </a:extLst>
          </p:cNvPr>
          <p:cNvPicPr>
            <a:picLocks noChangeAspect="1"/>
          </p:cNvPicPr>
          <p:nvPr/>
        </p:nvPicPr>
        <p:blipFill>
          <a:blip r:embed="rId3"/>
          <a:stretch>
            <a:fillRect/>
          </a:stretch>
        </p:blipFill>
        <p:spPr>
          <a:xfrm>
            <a:off x="789944" y="776812"/>
            <a:ext cx="10612112" cy="5966400"/>
          </a:xfrm>
          <a:prstGeom prst="rect">
            <a:avLst/>
          </a:prstGeom>
        </p:spPr>
      </p:pic>
    </p:spTree>
    <p:extLst>
      <p:ext uri="{BB962C8B-B14F-4D97-AF65-F5344CB8AC3E}">
        <p14:creationId xmlns:p14="http://schemas.microsoft.com/office/powerpoint/2010/main" val="4158579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8993311-C244-74CD-C632-630A532452F8}"/>
              </a:ext>
            </a:extLst>
          </p:cNvPr>
          <p:cNvPicPr>
            <a:picLocks noChangeAspect="1"/>
          </p:cNvPicPr>
          <p:nvPr/>
        </p:nvPicPr>
        <p:blipFill>
          <a:blip r:embed="rId3"/>
          <a:stretch>
            <a:fillRect/>
          </a:stretch>
        </p:blipFill>
        <p:spPr>
          <a:xfrm>
            <a:off x="623392" y="740701"/>
            <a:ext cx="10612112" cy="5966400"/>
          </a:xfrm>
          <a:prstGeom prst="rect">
            <a:avLst/>
          </a:prstGeom>
        </p:spPr>
      </p:pic>
    </p:spTree>
    <p:extLst>
      <p:ext uri="{BB962C8B-B14F-4D97-AF65-F5344CB8AC3E}">
        <p14:creationId xmlns:p14="http://schemas.microsoft.com/office/powerpoint/2010/main" val="1201072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4BA0858E-E16E-7311-0743-E081A2842092}"/>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4007565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BA9C8FA0-4629-81A2-D2E9-BF0BD1C28217}"/>
              </a:ext>
            </a:extLst>
          </p:cNvPr>
          <p:cNvPicPr>
            <a:picLocks noChangeAspect="1"/>
          </p:cNvPicPr>
          <p:nvPr/>
        </p:nvPicPr>
        <p:blipFill>
          <a:blip r:embed="rId3"/>
          <a:stretch>
            <a:fillRect/>
          </a:stretch>
        </p:blipFill>
        <p:spPr>
          <a:xfrm>
            <a:off x="789944" y="740701"/>
            <a:ext cx="10612112" cy="5966400"/>
          </a:xfrm>
          <a:prstGeom prst="rect">
            <a:avLst/>
          </a:prstGeom>
        </p:spPr>
      </p:pic>
    </p:spTree>
    <p:extLst>
      <p:ext uri="{BB962C8B-B14F-4D97-AF65-F5344CB8AC3E}">
        <p14:creationId xmlns:p14="http://schemas.microsoft.com/office/powerpoint/2010/main" val="1431034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A3D607BA-F806-3D79-234B-90743FBA6B0E}"/>
              </a:ext>
            </a:extLst>
          </p:cNvPr>
          <p:cNvPicPr>
            <a:picLocks noChangeAspect="1"/>
          </p:cNvPicPr>
          <p:nvPr/>
        </p:nvPicPr>
        <p:blipFill>
          <a:blip r:embed="rId3"/>
          <a:stretch>
            <a:fillRect/>
          </a:stretch>
        </p:blipFill>
        <p:spPr>
          <a:xfrm>
            <a:off x="789944" y="776812"/>
            <a:ext cx="10612112" cy="5966400"/>
          </a:xfrm>
          <a:prstGeom prst="rect">
            <a:avLst/>
          </a:prstGeom>
        </p:spPr>
      </p:pic>
    </p:spTree>
    <p:extLst>
      <p:ext uri="{BB962C8B-B14F-4D97-AF65-F5344CB8AC3E}">
        <p14:creationId xmlns:p14="http://schemas.microsoft.com/office/powerpoint/2010/main" val="20998364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2DDE472C-E3B1-1240-E7E3-32A3E2F39DDB}"/>
              </a:ext>
            </a:extLst>
          </p:cNvPr>
          <p:cNvPicPr>
            <a:picLocks noChangeAspect="1"/>
          </p:cNvPicPr>
          <p:nvPr/>
        </p:nvPicPr>
        <p:blipFill>
          <a:blip r:embed="rId3"/>
          <a:stretch>
            <a:fillRect/>
          </a:stretch>
        </p:blipFill>
        <p:spPr>
          <a:xfrm>
            <a:off x="789944" y="761188"/>
            <a:ext cx="10612112" cy="5966400"/>
          </a:xfrm>
          <a:prstGeom prst="rect">
            <a:avLst/>
          </a:prstGeom>
        </p:spPr>
      </p:pic>
    </p:spTree>
    <p:extLst>
      <p:ext uri="{BB962C8B-B14F-4D97-AF65-F5344CB8AC3E}">
        <p14:creationId xmlns:p14="http://schemas.microsoft.com/office/powerpoint/2010/main" val="126664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960000" y="130412"/>
            <a:ext cx="10272000" cy="646400"/>
          </a:xfrm>
          <a:prstGeom prst="rect">
            <a:avLst/>
          </a:prstGeom>
        </p:spPr>
        <p:txBody>
          <a:bodyPr spcFirstLastPara="1" wrap="square" lIns="121900" tIns="121900" rIns="121900" bIns="121900"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10801919" y="68628"/>
            <a:ext cx="420431" cy="50264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272;p74"/>
          <p:cNvGrpSpPr/>
          <p:nvPr/>
        </p:nvGrpSpPr>
        <p:grpSpPr>
          <a:xfrm>
            <a:off x="10333368" y="412081"/>
            <a:ext cx="312529" cy="364744"/>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76" name="Google Shape;1276;p74"/>
          <p:cNvSpPr/>
          <p:nvPr/>
        </p:nvSpPr>
        <p:spPr>
          <a:xfrm>
            <a:off x="344890" y="5838797"/>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nvGrpSpPr>
          <p:cNvPr id="4" name="Google Shape;1277;p74"/>
          <p:cNvGrpSpPr/>
          <p:nvPr/>
        </p:nvGrpSpPr>
        <p:grpSpPr>
          <a:xfrm rot="20416679">
            <a:off x="126737" y="5338275"/>
            <a:ext cx="414132" cy="392939"/>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FF"/>
                </a:solidFill>
                <a:latin typeface="Arial"/>
                <a:cs typeface="Arial"/>
                <a:sym typeface="Arial"/>
              </a:endParaRPr>
            </a:p>
          </p:txBody>
        </p:sp>
      </p:grpSp>
      <p:sp>
        <p:nvSpPr>
          <p:cNvPr id="253962" name="AutoShape 10"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253964" name="AutoShape 12" descr="Google Cloud IoT Core Focuses On Simplicity And Scale"/>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0" name="AutoShape 10"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2" name="AutoShape 12"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02414" name="AutoShape 14" descr="BeagleBone® Black - BeagleBoard"/>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pPr defTabSz="1219170">
              <a:buClr>
                <a:srgbClr val="000000"/>
              </a:buClr>
            </a:pPr>
            <a:endParaRPr lang="en-IN" sz="1867" kern="0">
              <a:solidFill>
                <a:srgbClr val="000000"/>
              </a:solidFill>
              <a:latin typeface="Arial"/>
              <a:cs typeface="Arial"/>
              <a:sym typeface="Arial"/>
            </a:endParaRPr>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GB" sz="1867" kern="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861518FF-A2B8-AC90-FB49-8EB25411CBFE}"/>
              </a:ext>
            </a:extLst>
          </p:cNvPr>
          <p:cNvPicPr>
            <a:picLocks noChangeAspect="1"/>
          </p:cNvPicPr>
          <p:nvPr/>
        </p:nvPicPr>
        <p:blipFill>
          <a:blip r:embed="rId3"/>
          <a:stretch>
            <a:fillRect/>
          </a:stretch>
        </p:blipFill>
        <p:spPr>
          <a:xfrm>
            <a:off x="789944" y="815323"/>
            <a:ext cx="10612112" cy="5966400"/>
          </a:xfrm>
          <a:prstGeom prst="rect">
            <a:avLst/>
          </a:prstGeom>
        </p:spPr>
      </p:pic>
    </p:spTree>
    <p:extLst>
      <p:ext uri="{BB962C8B-B14F-4D97-AF65-F5344CB8AC3E}">
        <p14:creationId xmlns:p14="http://schemas.microsoft.com/office/powerpoint/2010/main" val="2249188797"/>
      </p:ext>
    </p:extLst>
  </p:cSld>
  <p:clrMapOvr>
    <a:masterClrMapping/>
  </p:clrMapOvr>
</p:sld>
</file>

<file path=ppt/theme/theme1.xml><?xml version="1.0" encoding="utf-8"?>
<a:theme xmlns:a="http://schemas.openxmlformats.org/drawingml/2006/main" name="Internet of Things XL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4001</Words>
  <Application>Microsoft Office PowerPoint</Application>
  <PresentationFormat>Widescreen</PresentationFormat>
  <Paragraphs>533</Paragraphs>
  <Slides>125</Slides>
  <Notes>124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Arial</vt:lpstr>
      <vt:lpstr>Bebas Neue</vt:lpstr>
      <vt:lpstr>Blackoak Std</vt:lpstr>
      <vt:lpstr>Calibri</vt:lpstr>
      <vt:lpstr>Days One</vt:lpstr>
      <vt:lpstr>Lato</vt:lpstr>
      <vt:lpstr>Poppins</vt:lpstr>
      <vt:lpstr>Roboto Condensed Light</vt:lpstr>
      <vt:lpstr>Times New Roman</vt:lpstr>
      <vt:lpstr>Wingdings</vt:lpstr>
      <vt:lpstr>Internet of Things XL by Slidesgo</vt:lpstr>
      <vt:lpstr>Autonomous Smart Parking System  (ASPS)</vt:lpstr>
      <vt:lpstr>PHASE 1</vt:lpstr>
      <vt:lpstr>PHASE 1</vt:lpstr>
      <vt:lpstr>Autonomous Smart Parking System  (ASPS)</vt:lpstr>
      <vt:lpstr>CONTENTS</vt:lpstr>
      <vt:lpstr>Project Definition</vt:lpstr>
      <vt:lpstr>Project Definition</vt:lpstr>
      <vt:lpstr>Project Definition</vt:lpstr>
      <vt:lpstr>Design Thinking</vt:lpstr>
      <vt:lpstr>Design Thinking</vt:lpstr>
      <vt:lpstr>Design Thinking</vt:lpstr>
      <vt:lpstr>Project Objectives</vt:lpstr>
      <vt:lpstr>Project Objectives</vt:lpstr>
      <vt:lpstr>IoT Sensor Design</vt:lpstr>
      <vt:lpstr>IoT Sensor Design</vt:lpstr>
      <vt:lpstr>Real-Time Transit Information Platform</vt:lpstr>
      <vt:lpstr>Real-Time Transit Information Platform</vt:lpstr>
      <vt:lpstr>Integration Approach</vt:lpstr>
      <vt:lpstr>Integration Approach</vt:lpstr>
      <vt:lpstr>Integration Approach</vt:lpstr>
      <vt:lpstr>PHASE 2</vt:lpstr>
      <vt:lpstr>Autonomous Smart Parking System  (ASPS)</vt:lpstr>
      <vt:lpstr>CONTENTS</vt:lpstr>
      <vt:lpstr>01</vt:lpstr>
      <vt:lpstr>INTRODUCTION</vt:lpstr>
      <vt:lpstr>WORKING FLOW CHART</vt:lpstr>
      <vt:lpstr>User Registration</vt:lpstr>
      <vt:lpstr>Payment</vt:lpstr>
      <vt:lpstr>Real-time Updates</vt:lpstr>
      <vt:lpstr>Integration with Navigation</vt:lpstr>
      <vt:lpstr>ESP 32</vt:lpstr>
      <vt:lpstr>02</vt:lpstr>
      <vt:lpstr>INTRODUCTION</vt:lpstr>
      <vt:lpstr>WORKING FLOW CHART</vt:lpstr>
      <vt:lpstr>Vehicle Detection</vt:lpstr>
      <vt:lpstr>Monitoring and Safety</vt:lpstr>
      <vt:lpstr>Arduino Mega</vt:lpstr>
      <vt:lpstr>PHASE 3</vt:lpstr>
      <vt:lpstr>Autonomous Smart Parking System  (ASPS)</vt:lpstr>
      <vt:lpstr>CONTENTS</vt:lpstr>
      <vt:lpstr>01</vt:lpstr>
      <vt:lpstr>WORKING FLOW CHART</vt:lpstr>
      <vt:lpstr>User Registration</vt:lpstr>
      <vt:lpstr>Payment</vt:lpstr>
      <vt:lpstr>Real-time Updates</vt:lpstr>
      <vt:lpstr>Integration with Navigation</vt:lpstr>
      <vt:lpstr>ESP 32</vt:lpstr>
      <vt:lpstr>CIRCUIT DIAGRAM</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02</vt:lpstr>
      <vt:lpstr>WORKING FLOW CHART</vt:lpstr>
      <vt:lpstr>Vehicle Detection</vt:lpstr>
      <vt:lpstr>Monitoring and Safety</vt:lpstr>
      <vt:lpstr>Arduino Mega</vt:lpstr>
      <vt:lpstr>CIRCUIT DIAGRAM</vt:lpstr>
      <vt:lpstr>CODING</vt:lpstr>
      <vt:lpstr>CODING</vt:lpstr>
      <vt:lpstr>CODING</vt:lpstr>
      <vt:lpstr>CODING</vt:lpstr>
      <vt:lpstr>CODING</vt:lpstr>
      <vt:lpstr>CODING</vt:lpstr>
      <vt:lpstr>CODING</vt:lpstr>
      <vt:lpstr>PHASE 4</vt:lpstr>
      <vt:lpstr>Autonomous Smart Parking System  (ASPS)</vt:lpstr>
      <vt:lpstr>CONTENTS</vt:lpstr>
      <vt:lpstr>01</vt:lpstr>
      <vt:lpstr>WORKING FLOW CHART</vt:lpstr>
      <vt:lpstr>User Registration</vt:lpstr>
      <vt:lpstr>Payment</vt:lpstr>
      <vt:lpstr>Real-time Updates</vt:lpstr>
      <vt:lpstr>Integration with Navigation</vt:lpstr>
      <vt:lpstr>ESP 32</vt:lpstr>
      <vt:lpstr>CIRCUIT DIAGRAM</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02</vt:lpstr>
      <vt:lpstr>WORKING FLOW CHART</vt:lpstr>
      <vt:lpstr>Vehicle Detection</vt:lpstr>
      <vt:lpstr>Monitoring and Safety</vt:lpstr>
      <vt:lpstr>Arduino Mega</vt:lpstr>
      <vt:lpstr>CIRCUIT DIAGRAM</vt:lpstr>
      <vt:lpstr>CODING</vt:lpstr>
      <vt:lpstr>CODING</vt:lpstr>
      <vt:lpstr>CODING</vt:lpstr>
      <vt:lpstr>CODING</vt:lpstr>
      <vt:lpstr>CODING</vt:lpstr>
      <vt:lpstr>CODING</vt:lpstr>
      <vt:lpstr>CODING</vt:lpstr>
      <vt:lpstr>03</vt:lpstr>
      <vt:lpstr>Introduction</vt:lpstr>
      <vt:lpstr>BLYNK</vt:lpstr>
      <vt:lpstr>FLOW CHART</vt:lpstr>
      <vt:lpstr>WORK FLOW</vt:lpstr>
      <vt:lpstr>BUDGET</vt:lpstr>
      <vt:lpstr>ADVANTAGE</vt:lpstr>
      <vt:lpstr>DISADVANTAGE</vt:lpstr>
      <vt:lpstr>APPLICATION</vt:lpstr>
      <vt:lpstr>FUTURE WORKS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Smart Parking System  (ASPS)</dc:title>
  <dc:creator>Abi Beaulah</dc:creator>
  <cp:lastModifiedBy>Abi Beaulah</cp:lastModifiedBy>
  <cp:revision>8</cp:revision>
  <dcterms:created xsi:type="dcterms:W3CDTF">2023-10-31T06:29:11Z</dcterms:created>
  <dcterms:modified xsi:type="dcterms:W3CDTF">2023-10-31T10:46:35Z</dcterms:modified>
</cp:coreProperties>
</file>